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430" r:id="rId3"/>
    <p:sldId id="324" r:id="rId4"/>
    <p:sldId id="325" r:id="rId5"/>
    <p:sldId id="326" r:id="rId6"/>
    <p:sldId id="260" r:id="rId7"/>
    <p:sldId id="261" r:id="rId8"/>
    <p:sldId id="262" r:id="rId9"/>
    <p:sldId id="327" r:id="rId10"/>
    <p:sldId id="328" r:id="rId11"/>
    <p:sldId id="329" r:id="rId12"/>
    <p:sldId id="264" r:id="rId13"/>
    <p:sldId id="265" r:id="rId14"/>
    <p:sldId id="266" r:id="rId15"/>
    <p:sldId id="267" r:id="rId16"/>
    <p:sldId id="268" r:id="rId17"/>
    <p:sldId id="330" r:id="rId18"/>
    <p:sldId id="331" r:id="rId19"/>
    <p:sldId id="272" r:id="rId20"/>
    <p:sldId id="333" r:id="rId21"/>
    <p:sldId id="341" r:id="rId22"/>
    <p:sldId id="334" r:id="rId23"/>
    <p:sldId id="342" r:id="rId24"/>
    <p:sldId id="337" r:id="rId25"/>
    <p:sldId id="338" r:id="rId26"/>
    <p:sldId id="346" r:id="rId27"/>
    <p:sldId id="344" r:id="rId28"/>
    <p:sldId id="347" r:id="rId29"/>
    <p:sldId id="339" r:id="rId30"/>
    <p:sldId id="340" r:id="rId31"/>
    <p:sldId id="348" r:id="rId32"/>
    <p:sldId id="288" r:id="rId33"/>
    <p:sldId id="273" r:id="rId34"/>
    <p:sldId id="349" r:id="rId35"/>
    <p:sldId id="275" r:id="rId36"/>
    <p:sldId id="350" r:id="rId37"/>
    <p:sldId id="276" r:id="rId38"/>
    <p:sldId id="277" r:id="rId39"/>
    <p:sldId id="351" r:id="rId40"/>
    <p:sldId id="352" r:id="rId41"/>
    <p:sldId id="353" r:id="rId42"/>
    <p:sldId id="282" r:id="rId43"/>
    <p:sldId id="283" r:id="rId44"/>
    <p:sldId id="284" r:id="rId45"/>
    <p:sldId id="297" r:id="rId46"/>
    <p:sldId id="298" r:id="rId47"/>
    <p:sldId id="299" r:id="rId48"/>
    <p:sldId id="300" r:id="rId49"/>
    <p:sldId id="301" r:id="rId50"/>
    <p:sldId id="354" r:id="rId51"/>
    <p:sldId id="355" r:id="rId52"/>
    <p:sldId id="356" r:id="rId53"/>
    <p:sldId id="357" r:id="rId54"/>
    <p:sldId id="304" r:id="rId55"/>
    <p:sldId id="305" r:id="rId56"/>
    <p:sldId id="306" r:id="rId57"/>
    <p:sldId id="308" r:id="rId58"/>
    <p:sldId id="309" r:id="rId59"/>
    <p:sldId id="310" r:id="rId60"/>
    <p:sldId id="311" r:id="rId61"/>
    <p:sldId id="314" r:id="rId62"/>
    <p:sldId id="316" r:id="rId63"/>
    <p:sldId id="358" r:id="rId64"/>
    <p:sldId id="317" r:id="rId65"/>
    <p:sldId id="323" r:id="rId66"/>
    <p:sldId id="318" r:id="rId67"/>
    <p:sldId id="319" r:id="rId68"/>
    <p:sldId id="320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96" y="1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11190-B4FA-4C08-8468-21211CDAA88E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2B08B-167A-4E85-804B-FA0666C68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2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4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12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0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E8BBA85-6DD4-4B97-838A-C215DC3BDDC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 dirty="0"/>
              <a:t>(Intermediate)</a:t>
            </a:r>
            <a:br>
              <a:rPr lang="en-US" altLang="ko-KR" sz="3600" dirty="0"/>
            </a:br>
            <a:r>
              <a:rPr lang="en-US" altLang="ko-KR" dirty="0"/>
              <a:t>Java Programming 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4077072"/>
            <a:ext cx="7846640" cy="118072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6. Classes and OOP:</a:t>
            </a:r>
          </a:p>
          <a:p>
            <a:pPr algn="ctr"/>
            <a:r>
              <a:rPr lang="en-US" altLang="ko-KR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360397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6512" y="533400"/>
            <a:ext cx="9217024" cy="990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절차 지향 프로그래밍과 객체 지향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절차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작업 순서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작업을 함수로 작성한</a:t>
            </a:r>
            <a:r>
              <a:rPr lang="en-US" altLang="ko-KR" sz="1600" dirty="0"/>
              <a:t>, </a:t>
            </a:r>
            <a:r>
              <a:rPr lang="ko-KR" altLang="en-US" sz="1600" dirty="0"/>
              <a:t>함수들의 집합</a:t>
            </a:r>
            <a:endParaRPr lang="en-US" altLang="ko-KR" sz="1600" dirty="0"/>
          </a:p>
          <a:p>
            <a:r>
              <a:rPr lang="ko-KR" altLang="en-US" sz="1800" dirty="0"/>
              <a:t>객체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객체들간의 상호 작용으로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클래스 혹은 객체들의 집합으로 프로그램 작성</a:t>
            </a:r>
            <a:endParaRPr lang="en-US" altLang="ko-KR" sz="1600" dirty="0"/>
          </a:p>
          <a:p>
            <a:pPr lvl="2"/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4" y="3503425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23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클래스와</a:t>
            </a:r>
            <a:r>
              <a:rPr lang="en-US" altLang="ko-KR"/>
              <a:t> 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객체를 만들어내기 위한 설계도 혹은 틀</a:t>
            </a:r>
            <a:endParaRPr lang="en-US" altLang="ko-KR" dirty="0"/>
          </a:p>
          <a:p>
            <a:pPr lvl="1"/>
            <a:r>
              <a:rPr lang="ko-KR" altLang="en-US" dirty="0"/>
              <a:t>객체의 속성</a:t>
            </a:r>
            <a:r>
              <a:rPr lang="en-US" altLang="ko-KR" dirty="0"/>
              <a:t>(state)</a:t>
            </a:r>
            <a:r>
              <a:rPr lang="ko-KR" altLang="en-US" dirty="0"/>
              <a:t>과 행동</a:t>
            </a:r>
            <a:r>
              <a:rPr lang="en-US" altLang="ko-KR" dirty="0"/>
              <a:t>(behavior)</a:t>
            </a:r>
            <a:r>
              <a:rPr lang="ko-KR" altLang="en-US" dirty="0"/>
              <a:t> 포함</a:t>
            </a:r>
            <a:endParaRPr lang="en-US" altLang="ko-KR" dirty="0"/>
          </a:p>
          <a:p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클래스의 모양 그대로 찍어낸 실체</a:t>
            </a:r>
            <a:endParaRPr lang="en-US" altLang="ko-KR" dirty="0"/>
          </a:p>
          <a:p>
            <a:pPr lvl="2"/>
            <a:r>
              <a:rPr lang="ko-KR" altLang="en-US" dirty="0"/>
              <a:t>프로그램 실행 중에 생성되는 실체</a:t>
            </a:r>
            <a:endParaRPr lang="en-US" altLang="ko-KR" dirty="0"/>
          </a:p>
          <a:p>
            <a:pPr lvl="2"/>
            <a:r>
              <a:rPr lang="ko-KR" altLang="en-US" dirty="0"/>
              <a:t>메모리 공간을 갖는 구체적인</a:t>
            </a:r>
            <a:r>
              <a:rPr lang="en-US" altLang="ko-KR" dirty="0"/>
              <a:t> </a:t>
            </a:r>
            <a:r>
              <a:rPr lang="ko-KR" altLang="en-US" dirty="0"/>
              <a:t>실체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en-US" altLang="ko-KR" dirty="0"/>
              <a:t>(instance)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소나타자동차</a:t>
            </a:r>
            <a:r>
              <a:rPr lang="en-US" altLang="ko-KR" dirty="0"/>
              <a:t>, 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출고된 실제 소나타 </a:t>
            </a:r>
            <a:r>
              <a:rPr lang="en-US" altLang="ko-KR" dirty="0"/>
              <a:t>100</a:t>
            </a:r>
            <a:r>
              <a:rPr lang="ko-KR" altLang="en-US" dirty="0"/>
              <a:t>대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사람</a:t>
            </a:r>
            <a:r>
              <a:rPr lang="en-US" altLang="ko-KR" dirty="0"/>
              <a:t>, 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나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, </a:t>
            </a:r>
            <a:r>
              <a:rPr lang="ko-KR" altLang="en-US" dirty="0"/>
              <a:t>윗집사람</a:t>
            </a:r>
            <a:r>
              <a:rPr lang="en-US" altLang="ko-KR" dirty="0"/>
              <a:t>, </a:t>
            </a:r>
            <a:r>
              <a:rPr lang="ko-KR" altLang="en-US" dirty="0"/>
              <a:t>아랫집사람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 err="1"/>
              <a:t>붕어빵틀</a:t>
            </a:r>
            <a:r>
              <a:rPr lang="en-US" altLang="ko-KR" dirty="0"/>
              <a:t>, 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구워낸 붕어빵들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39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객체와의 관계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사람을 사례로 든 클래스와 객체 사례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3568" y="6420523"/>
            <a:ext cx="784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객체들은 클래스에 선언된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동일한 속성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을 가지지만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객체마다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서로 다른 고유한 값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으로 구분됨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37652"/>
            <a:ext cx="7143750" cy="48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33202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 구성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클래스 선언</a:t>
            </a:r>
            <a:r>
              <a:rPr lang="en-US" altLang="ko-KR" dirty="0"/>
              <a:t>, class</a:t>
            </a:r>
            <a:r>
              <a:rPr lang="ko-KR" altLang="en-US" dirty="0"/>
              <a:t> </a:t>
            </a:r>
            <a:r>
              <a:rPr lang="en-US" altLang="ko-KR" dirty="0"/>
              <a:t>Circle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1"/>
            <a:r>
              <a:rPr lang="ko-KR" altLang="en-US" dirty="0"/>
              <a:t>클래스는 </a:t>
            </a:r>
            <a:r>
              <a:rPr lang="en-US" altLang="ko-KR" dirty="0"/>
              <a:t>{</a:t>
            </a:r>
            <a:r>
              <a:rPr lang="ko-KR" altLang="en-US" dirty="0"/>
              <a:t>로 시작하여 </a:t>
            </a:r>
            <a:r>
              <a:rPr lang="en-US" altLang="ko-KR" dirty="0"/>
              <a:t>}</a:t>
            </a:r>
            <a:r>
              <a:rPr lang="ko-KR" altLang="en-US" dirty="0"/>
              <a:t>로 닫으며 이곳에 모든 필드와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Circle</a:t>
            </a:r>
            <a:r>
              <a:rPr lang="ko-KR" altLang="en-US" dirty="0"/>
              <a:t>은 </a:t>
            </a:r>
            <a:r>
              <a:rPr lang="en-US" altLang="ko-KR" dirty="0"/>
              <a:t>Circle </a:t>
            </a:r>
            <a:r>
              <a:rPr lang="ko-KR" altLang="en-US" dirty="0"/>
              <a:t>이름의 클래스 선언</a:t>
            </a:r>
            <a:endParaRPr lang="en-US" altLang="ko-KR" dirty="0"/>
          </a:p>
          <a:p>
            <a:pPr lvl="1"/>
            <a:r>
              <a:rPr lang="ko-KR" altLang="en-US" dirty="0"/>
              <a:t>클래스 접근 권한</a:t>
            </a:r>
            <a:r>
              <a:rPr lang="en-US" altLang="ko-KR" dirty="0"/>
              <a:t>, public</a:t>
            </a:r>
          </a:p>
          <a:p>
            <a:pPr lvl="2"/>
            <a:r>
              <a:rPr lang="ko-KR" altLang="en-US" dirty="0"/>
              <a:t>다른 클래스들에서 </a:t>
            </a:r>
            <a:r>
              <a:rPr lang="en-US" altLang="ko-KR" dirty="0"/>
              <a:t>Circle </a:t>
            </a:r>
            <a:r>
              <a:rPr lang="ko-KR" altLang="en-US" dirty="0"/>
              <a:t>클래스를 사용하거나 접근할 수 있음을 선언</a:t>
            </a:r>
            <a:endParaRPr lang="en-US" altLang="ko-KR" dirty="0"/>
          </a:p>
          <a:p>
            <a:r>
              <a:rPr lang="ko-KR" altLang="en-US" dirty="0"/>
              <a:t>필드와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(field) : </a:t>
            </a:r>
            <a:r>
              <a:rPr lang="ko-KR" altLang="en-US" dirty="0"/>
              <a:t>객체 내에 값을 저장하는 멤버 변수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en-US" altLang="ko-KR" dirty="0"/>
              <a:t> (method)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함수이며 객체의 행동</a:t>
            </a:r>
            <a:r>
              <a:rPr lang="en-US" altLang="ko-KR" dirty="0"/>
              <a:t>(</a:t>
            </a:r>
            <a:r>
              <a:rPr lang="ko-KR" altLang="en-US" dirty="0"/>
              <a:t>행위</a:t>
            </a:r>
            <a:r>
              <a:rPr lang="en-US" altLang="ko-KR" dirty="0"/>
              <a:t>)</a:t>
            </a:r>
            <a:r>
              <a:rPr lang="ko-KR" altLang="en-US" dirty="0"/>
              <a:t>를 구현</a:t>
            </a:r>
            <a:endParaRPr lang="en-US" altLang="ko-KR" dirty="0"/>
          </a:p>
          <a:p>
            <a:r>
              <a:rPr lang="ko-KR" altLang="en-US" dirty="0"/>
              <a:t>필드의 접근 지정자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public</a:t>
            </a:r>
          </a:p>
          <a:p>
            <a:pPr lvl="1"/>
            <a:r>
              <a:rPr lang="ko-KR" altLang="en-US" dirty="0"/>
              <a:t>필드나 </a:t>
            </a:r>
            <a:r>
              <a:rPr lang="ko-KR" altLang="en-US" dirty="0" err="1"/>
              <a:t>메소드</a:t>
            </a:r>
            <a:r>
              <a:rPr lang="ko-KR" altLang="en-US" dirty="0"/>
              <a:t> 앞에 붙어 다른 클래스의 접근 허용을 표시</a:t>
            </a:r>
            <a:endParaRPr lang="en-US" altLang="ko-KR" dirty="0"/>
          </a:p>
          <a:p>
            <a:pPr lvl="1"/>
            <a:r>
              <a:rPr lang="en-US" altLang="ko-KR" dirty="0"/>
              <a:t>public </a:t>
            </a:r>
            <a:r>
              <a:rPr lang="ko-KR" altLang="en-US" dirty="0"/>
              <a:t>접근 지정자 </a:t>
            </a:r>
            <a:r>
              <a:rPr lang="en-US" altLang="ko-KR" dirty="0"/>
              <a:t>: </a:t>
            </a:r>
            <a:r>
              <a:rPr lang="ko-KR" altLang="en-US" dirty="0"/>
              <a:t>다른 모든 클래스의 접근 허용</a:t>
            </a:r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클래스의 이름과 동일한 특별한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객체가 생성될 때 자동으로 한 번 호출되는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개발자는 객체를 초기화하는데 필요한 코드 작성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생성 및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ko-KR" altLang="en-US" b="1" dirty="0"/>
              <a:t>반드시 </a:t>
            </a:r>
            <a:r>
              <a:rPr lang="en-US" altLang="ko-KR" b="1" dirty="0">
                <a:solidFill>
                  <a:srgbClr val="FF0000"/>
                </a:solidFill>
              </a:rPr>
              <a:t>new</a:t>
            </a:r>
            <a:r>
              <a:rPr lang="en-US" altLang="ko-KR" b="1" dirty="0"/>
              <a:t> </a:t>
            </a:r>
            <a:r>
              <a:rPr lang="ko-KR" altLang="en-US" b="1" dirty="0"/>
              <a:t>키워드를 </a:t>
            </a:r>
            <a:r>
              <a:rPr lang="ko-KR" altLang="en-US" dirty="0"/>
              <a:t>이용하여 생성</a:t>
            </a:r>
            <a:endParaRPr lang="en-US" altLang="ko-KR" dirty="0"/>
          </a:p>
          <a:p>
            <a:pPr lvl="2"/>
            <a:r>
              <a:rPr lang="en-US" altLang="ko-KR" dirty="0"/>
              <a:t>new</a:t>
            </a:r>
            <a:r>
              <a:rPr lang="ko-KR" altLang="en-US" dirty="0"/>
              <a:t>는 객체의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r>
              <a:rPr lang="ko-KR" altLang="en-US" dirty="0"/>
              <a:t>객체 생성 과정</a:t>
            </a:r>
            <a:endParaRPr lang="en-US" altLang="ko-KR" dirty="0"/>
          </a:p>
          <a:p>
            <a:pPr lvl="1"/>
            <a:r>
              <a:rPr lang="ko-KR" altLang="en-US" dirty="0"/>
              <a:t>객체에 대한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  <a:endParaRPr lang="en-US" altLang="ko-KR" dirty="0"/>
          </a:p>
          <a:p>
            <a:pPr lvl="1"/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타입 크기의 메모리 할당</a:t>
            </a:r>
          </a:p>
          <a:p>
            <a:pPr lvl="2"/>
            <a:r>
              <a:rPr lang="ko-KR" altLang="en-US" dirty="0"/>
              <a:t>객체 내 </a:t>
            </a:r>
            <a:r>
              <a:rPr lang="ko-KR" altLang="en-US" dirty="0" err="1"/>
              <a:t>생성자</a:t>
            </a:r>
            <a:r>
              <a:rPr lang="ko-KR" altLang="en-US" dirty="0"/>
              <a:t> 코드 실행</a:t>
            </a:r>
            <a:endParaRPr lang="en-US" altLang="ko-KR" dirty="0"/>
          </a:p>
          <a:p>
            <a:r>
              <a:rPr lang="ko-KR" altLang="en-US" dirty="0"/>
              <a:t>객체의 멤버 접근</a:t>
            </a:r>
            <a:endParaRPr lang="en-US" altLang="ko-KR" dirty="0"/>
          </a:p>
          <a:p>
            <a:pPr lvl="1"/>
            <a:r>
              <a:rPr lang="ko-KR" altLang="en-US" dirty="0"/>
              <a:t>객체 </a:t>
            </a:r>
            <a:r>
              <a:rPr lang="ko-KR" altLang="en-US" dirty="0" err="1"/>
              <a:t>레퍼런스</a:t>
            </a:r>
            <a:r>
              <a:rPr lang="en-US" altLang="ko-KR" dirty="0"/>
              <a:t>.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7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92612" y="347472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/>
              <a:t>객체 생성과 접근</a:t>
            </a:r>
            <a:endParaRPr lang="en-US" altLang="ko-KR" sz="2100" dirty="0"/>
          </a:p>
          <a:p>
            <a:endParaRPr lang="en-US" altLang="ko-KR" sz="2000" dirty="0"/>
          </a:p>
          <a:p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ko-KR" altLang="en-US" sz="1600" dirty="0" err="1">
                <a:solidFill>
                  <a:schemeClr val="tx1"/>
                </a:solidFill>
              </a:rPr>
              <a:t>레퍼런스</a:t>
            </a:r>
            <a:r>
              <a:rPr lang="ko-KR" altLang="en-US" sz="1600" dirty="0">
                <a:solidFill>
                  <a:schemeClr val="tx1"/>
                </a:solidFill>
              </a:rPr>
              <a:t> 변수 선언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en-US" altLang="ko-KR" sz="1400" dirty="0">
                <a:solidFill>
                  <a:schemeClr val="tx1"/>
                </a:solidFill>
              </a:rPr>
              <a:t>new </a:t>
            </a:r>
            <a:r>
              <a:rPr lang="ko-KR" altLang="en-US" sz="1400" dirty="0">
                <a:solidFill>
                  <a:schemeClr val="tx1"/>
                </a:solidFill>
              </a:rPr>
              <a:t>연산자 이용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3(4). </a:t>
            </a:r>
            <a:r>
              <a:rPr lang="ko-KR" altLang="en-US" sz="1600" dirty="0">
                <a:solidFill>
                  <a:schemeClr val="tx1"/>
                </a:solidFill>
              </a:rPr>
              <a:t>객체 멤버 접근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</a:t>
            </a:r>
            <a:r>
              <a:rPr lang="en-US" altLang="ko-KR" sz="1400" dirty="0">
                <a:solidFill>
                  <a:schemeClr val="tx1"/>
                </a:solidFill>
                <a:latin typeface="+mj-ea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+mj-ea"/>
              </a:rPr>
              <a:t>점</a:t>
            </a:r>
            <a:r>
              <a:rPr lang="en-US" altLang="ko-KR" sz="1400" dirty="0">
                <a:solidFill>
                  <a:schemeClr val="tx1"/>
                </a:solidFill>
                <a:latin typeface="+mj-ea"/>
              </a:rPr>
              <a:t>(.) </a:t>
            </a:r>
            <a:r>
              <a:rPr lang="ko-KR" altLang="en-US" sz="1400" dirty="0">
                <a:solidFill>
                  <a:schemeClr val="tx1"/>
                </a:solidFill>
                <a:latin typeface="+mj-ea"/>
              </a:rPr>
              <a:t>연산자 이용</a:t>
            </a:r>
            <a:endParaRPr lang="en-US" altLang="ko-KR" sz="1400" dirty="0">
              <a:solidFill>
                <a:schemeClr val="tx1"/>
              </a:solidFill>
              <a:latin typeface="+mj-ea"/>
            </a:endParaRPr>
          </a:p>
          <a:p>
            <a:endParaRPr lang="en-US" altLang="ko-KR" sz="1600" dirty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156" y="908720"/>
            <a:ext cx="6761232" cy="57262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399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384274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 : 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402" y="1277926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반지름과 이름을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객체를 생성하라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객체가 생성된 모습을 그려보라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3214" y="1936773"/>
            <a:ext cx="518457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Circle {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radius; </a:t>
            </a:r>
            <a:r>
              <a:rPr lang="en-US" altLang="ko-KR" sz="1100" dirty="0"/>
              <a:t>					// </a:t>
            </a:r>
            <a:r>
              <a:rPr lang="ko-KR" altLang="en-US" sz="1100" dirty="0"/>
              <a:t>원의 반지름 필드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String name; </a:t>
            </a:r>
            <a:r>
              <a:rPr lang="en-US" altLang="ko-KR" sz="1100" dirty="0"/>
              <a:t>				// </a:t>
            </a:r>
            <a:r>
              <a:rPr lang="ko-KR" altLang="en-US" sz="1100" dirty="0"/>
              <a:t>원의 이름 필드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Circle() { }	</a:t>
            </a:r>
            <a:r>
              <a:rPr lang="en-US" altLang="ko-KR" sz="1100" dirty="0"/>
              <a:t>		// </a:t>
            </a:r>
            <a:r>
              <a:rPr lang="ko-KR" altLang="en-US" sz="1100" dirty="0"/>
              <a:t>원의 </a:t>
            </a:r>
            <a:r>
              <a:rPr lang="ko-KR" altLang="en-US" sz="1100" dirty="0" err="1"/>
              <a:t>생성자</a:t>
            </a:r>
            <a:endParaRPr lang="en-US" altLang="ko-KR" sz="1100" dirty="0"/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 double </a:t>
            </a:r>
            <a:r>
              <a:rPr lang="en-US" altLang="ko-KR" sz="1100" b="1" dirty="0" err="1"/>
              <a:t>getArea</a:t>
            </a:r>
            <a:r>
              <a:rPr lang="en-US" altLang="ko-KR" sz="1100" b="1" dirty="0"/>
              <a:t>() </a:t>
            </a:r>
            <a:r>
              <a:rPr lang="en-US" altLang="ko-KR" sz="1100" dirty="0"/>
              <a:t>{ 	// </a:t>
            </a:r>
            <a:r>
              <a:rPr lang="ko-KR" altLang="en-US" sz="1100" dirty="0"/>
              <a:t>원의 면적 계산 </a:t>
            </a:r>
            <a:r>
              <a:rPr lang="ko-KR" altLang="en-US" sz="1100" dirty="0" err="1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return 3.14*radius*radius;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pizza; 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pizza = new Circle(); 			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pizza.radius</a:t>
            </a:r>
            <a:r>
              <a:rPr lang="en-US" altLang="ko-KR" sz="1100" dirty="0"/>
              <a:t> = 10; 						// </a:t>
            </a:r>
            <a:r>
              <a:rPr lang="ko-KR" altLang="en-US" sz="1100" dirty="0"/>
              <a:t>피자의 반지름을 </a:t>
            </a:r>
            <a:r>
              <a:rPr lang="en-US" altLang="ko-KR" sz="1100" dirty="0"/>
              <a:t>10</a:t>
            </a:r>
            <a:r>
              <a:rPr lang="ko-KR" altLang="en-US" sz="1100" dirty="0"/>
              <a:t>으로 설정</a:t>
            </a:r>
          </a:p>
          <a:p>
            <a:pPr defTabSz="180000"/>
            <a:r>
              <a:rPr lang="en-US" altLang="ko-KR" sz="1100" dirty="0"/>
              <a:t>		pizza.name = "</a:t>
            </a:r>
            <a:r>
              <a:rPr lang="ko-KR" altLang="en-US" sz="1100" dirty="0"/>
              <a:t>자바피자</a:t>
            </a:r>
            <a:r>
              <a:rPr lang="en-US" altLang="ko-KR" sz="1100" dirty="0"/>
              <a:t>"; 			// </a:t>
            </a:r>
            <a:r>
              <a:rPr lang="ko-KR" altLang="en-US" sz="1100" dirty="0"/>
              <a:t>피자의 이름 설정</a:t>
            </a:r>
          </a:p>
          <a:p>
            <a:pPr defTabSz="180000"/>
            <a:r>
              <a:rPr lang="en-US" altLang="ko-KR" sz="1100" dirty="0"/>
              <a:t>		double area = </a:t>
            </a:r>
            <a:r>
              <a:rPr lang="en-US" altLang="ko-KR" sz="1100" dirty="0" err="1"/>
              <a:t>pizza.getArea</a:t>
            </a:r>
            <a:r>
              <a:rPr lang="en-US" altLang="ko-KR" sz="1100" dirty="0"/>
              <a:t>(); 		// </a:t>
            </a:r>
            <a:r>
              <a:rPr lang="ko-KR" altLang="en-US" sz="1100" dirty="0"/>
              <a:t>피자의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(pizza.name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donut = new Circle(); 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donut.radius</a:t>
            </a:r>
            <a:r>
              <a:rPr lang="en-US" altLang="ko-KR" sz="1100" dirty="0"/>
              <a:t> = 2; 						// </a:t>
            </a:r>
            <a:r>
              <a:rPr lang="ko-KR" altLang="en-US" sz="1100" dirty="0"/>
              <a:t>도넛의 반지름을 </a:t>
            </a:r>
            <a:r>
              <a:rPr lang="en-US" altLang="ko-KR" sz="1100" dirty="0"/>
              <a:t>2</a:t>
            </a:r>
            <a:r>
              <a:rPr lang="ko-KR" altLang="en-US" sz="1100" dirty="0"/>
              <a:t>로 설정</a:t>
            </a:r>
          </a:p>
          <a:p>
            <a:pPr defTabSz="180000"/>
            <a:r>
              <a:rPr lang="en-US" altLang="ko-KR" sz="1100" dirty="0"/>
              <a:t>		donut.name = "</a:t>
            </a:r>
            <a:r>
              <a:rPr lang="ko-KR" altLang="en-US" sz="1100" dirty="0"/>
              <a:t>자바도넛</a:t>
            </a:r>
            <a:r>
              <a:rPr lang="en-US" altLang="ko-KR" sz="1100" dirty="0"/>
              <a:t>"; 			// </a:t>
            </a:r>
            <a:r>
              <a:rPr lang="ko-KR" altLang="en-US" sz="1100" dirty="0"/>
              <a:t>도넛의 이름 설정</a:t>
            </a:r>
          </a:p>
          <a:p>
            <a:pPr defTabSz="180000"/>
            <a:r>
              <a:rPr lang="en-US" altLang="ko-KR" sz="1100" dirty="0"/>
              <a:t>		area = </a:t>
            </a:r>
            <a:r>
              <a:rPr lang="en-US" altLang="ko-KR" sz="1100" dirty="0" err="1"/>
              <a:t>donut.getArea</a:t>
            </a:r>
            <a:r>
              <a:rPr lang="en-US" altLang="ko-KR" sz="1100" dirty="0"/>
              <a:t>(); 				// </a:t>
            </a:r>
            <a:r>
              <a:rPr lang="ko-KR" altLang="en-US" sz="1100" dirty="0"/>
              <a:t>도넛의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(donut.name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553214" y="6335106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179673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409890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2924944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5" y="5301208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9989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8389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4-2 : Rectangle </a:t>
            </a:r>
            <a:r>
              <a:rPr lang="ko-KR" altLang="en-US" dirty="0"/>
              <a:t>클래스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126876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너비와 높이를 입력 받아 사각형의 합을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(width)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(height)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면적 값을 제공하는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getArea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만들어 활용하라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897662"/>
            <a:ext cx="50405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public class Rectangle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height;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width*height;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Rectangle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Rectangle();</a:t>
            </a:r>
            <a:r>
              <a:rPr lang="en-US" altLang="ko-KR" sz="1200" dirty="0"/>
              <a:t> //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("&gt;&gt; 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rect.width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rect.height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사각형의 면적은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rect.getArea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5748961"/>
            <a:ext cx="16561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/>
              <a:t>4 5</a:t>
            </a:r>
            <a:endParaRPr lang="ko-KR" altLang="en-US" dirty="0"/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8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CLASSES and OBJECTS</a:t>
            </a:r>
            <a:endParaRPr lang="ko-KR" altLang="en-US" sz="36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5995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 개념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객체가 생성될 때 초기화를 위해 실행되는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98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9" y="309961"/>
            <a:ext cx="9361040" cy="990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4-3 : </a:t>
            </a:r>
            <a:r>
              <a:rPr lang="ko-KR" altLang="en-US" dirty="0"/>
              <a:t>두 개의 </a:t>
            </a:r>
            <a:r>
              <a:rPr lang="ko-KR" altLang="en-US" dirty="0" err="1"/>
              <a:t>생성자를</a:t>
            </a:r>
            <a:r>
              <a:rPr lang="ko-KR" altLang="en-US" dirty="0"/>
              <a:t> 가진 </a:t>
            </a:r>
            <a:r>
              <a:rPr lang="en-US" altLang="ko-KR" dirty="0"/>
              <a:t>Circle </a:t>
            </a:r>
            <a:r>
              <a:rPr lang="ko-KR" altLang="en-US" dirty="0"/>
              <a:t>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356" y="1321023"/>
            <a:ext cx="8266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351" y="1712997"/>
            <a:ext cx="5729213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r; name = 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3.14*radius*radius;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pizza = 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double 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(pizza.name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donut = 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	donut.name 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(donut.name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44208" y="6144979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630690" y="3248201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267744" y="2193868"/>
            <a:ext cx="2304256" cy="299028"/>
          </a:xfrm>
          <a:prstGeom prst="wedgeRoundRectCallout">
            <a:avLst>
              <a:gd name="adj1" fmla="val -66615"/>
              <a:gd name="adj2" fmla="val 596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이름은 클래스 이름과 동일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생성자는</a:t>
            </a:r>
            <a:r>
              <a:rPr lang="ko-KR" altLang="en-US" sz="1000" dirty="0">
                <a:solidFill>
                  <a:schemeClr val="tx1"/>
                </a:solidFill>
              </a:rPr>
              <a:t> 리턴 타입 없음</a:t>
            </a:r>
          </a:p>
        </p:txBody>
      </p:sp>
      <p:sp>
        <p:nvSpPr>
          <p:cNvPr id="7" name="자유형 6"/>
          <p:cNvSpPr/>
          <p:nvPr/>
        </p:nvSpPr>
        <p:spPr>
          <a:xfrm>
            <a:off x="361174" y="2611225"/>
            <a:ext cx="661634" cy="2912882"/>
          </a:xfrm>
          <a:custGeom>
            <a:avLst/>
            <a:gdLst>
              <a:gd name="connsiteX0" fmla="*/ 661634 w 661634"/>
              <a:gd name="connsiteY0" fmla="*/ 2912882 h 2912882"/>
              <a:gd name="connsiteX1" fmla="*/ 1758 w 661634"/>
              <a:gd name="connsiteY1" fmla="*/ 754144 h 2912882"/>
              <a:gd name="connsiteX2" fmla="*/ 506092 w 661634"/>
              <a:gd name="connsiteY2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634" h="2912882">
                <a:moveTo>
                  <a:pt x="661634" y="2912882"/>
                </a:moveTo>
                <a:cubicBezTo>
                  <a:pt x="344658" y="2076253"/>
                  <a:pt x="27682" y="1239624"/>
                  <a:pt x="1758" y="754144"/>
                </a:cubicBezTo>
                <a:cubicBezTo>
                  <a:pt x="-24166" y="268664"/>
                  <a:pt x="240963" y="134332"/>
                  <a:pt x="506092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92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생성자의 특징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생성자의 특징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이름은 클래스 이름과 반드시 동일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여러 </a:t>
            </a:r>
            <a:r>
              <a:rPr lang="ko-KR" altLang="en-US" dirty="0" err="1"/>
              <a:t>개작성</a:t>
            </a:r>
            <a:r>
              <a:rPr lang="ko-KR" altLang="en-US" dirty="0"/>
              <a:t> 가능</a:t>
            </a:r>
            <a:r>
              <a:rPr lang="en-US" altLang="ko-KR" dirty="0"/>
              <a:t> (</a:t>
            </a:r>
            <a:r>
              <a:rPr lang="ko-KR" altLang="en-US" dirty="0"/>
              <a:t>오버로딩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통해 객체를 생성할 때</a:t>
            </a:r>
            <a:r>
              <a:rPr lang="en-US" altLang="ko-KR" dirty="0"/>
              <a:t>, </a:t>
            </a:r>
            <a:r>
              <a:rPr lang="ko-KR" altLang="en-US" dirty="0"/>
              <a:t>객체당 한 번 호출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리턴 타입을 지정할 수 없음</a:t>
            </a:r>
            <a:endParaRPr lang="en-US" altLang="ko-KR" dirty="0"/>
          </a:p>
          <a:p>
            <a:pPr lvl="1"/>
            <a:r>
              <a:rPr lang="ko-KR" altLang="en-US" dirty="0"/>
              <a:t>생성자의 목적은 객체 초기화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객체가 생성될 때 반드시 호출됨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그러므로 하나 이상 선언되어야 함</a:t>
            </a:r>
            <a:endParaRPr lang="en-US" altLang="ko-KR" dirty="0"/>
          </a:p>
          <a:p>
            <a:pPr lvl="3"/>
            <a:r>
              <a:rPr lang="ko-KR" altLang="en-US" dirty="0"/>
              <a:t>개발자가 </a:t>
            </a:r>
            <a:r>
              <a:rPr lang="ko-KR" altLang="en-US" dirty="0" err="1"/>
              <a:t>생성자를</a:t>
            </a:r>
            <a:r>
              <a:rPr lang="ko-KR" altLang="en-US" dirty="0"/>
              <a:t> 작성하지 않았으면 컴파일러가 자동으로 기본 </a:t>
            </a:r>
            <a:r>
              <a:rPr lang="ko-KR" altLang="en-US" dirty="0" err="1"/>
              <a:t>생성자</a:t>
            </a:r>
            <a:r>
              <a:rPr lang="ko-KR" altLang="en-US" dirty="0"/>
              <a:t>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0195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62783"/>
            <a:ext cx="8229600" cy="99060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4-4 : </a:t>
            </a:r>
            <a:r>
              <a:rPr lang="ko-KR" altLang="en-US" dirty="0" err="1"/>
              <a:t>생성자</a:t>
            </a:r>
            <a:r>
              <a:rPr lang="ko-KR" altLang="en-US" dirty="0"/>
              <a:t> 선언 및 활용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8106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제목과 저자를 나타내는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title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author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작성하여 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987099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Book {</a:t>
            </a:r>
          </a:p>
          <a:p>
            <a:pPr defTabSz="180000"/>
            <a:r>
              <a:rPr lang="en-US" altLang="ko-KR" sz="1400" dirty="0"/>
              <a:t>	String title;</a:t>
            </a:r>
          </a:p>
          <a:p>
            <a:pPr defTabSz="180000"/>
            <a:r>
              <a:rPr lang="en-US" altLang="ko-KR" sz="1400" dirty="0"/>
              <a:t>	String author;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Book(String t)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title = t; author = "</a:t>
            </a:r>
            <a:r>
              <a:rPr lang="ko-KR" altLang="en-US" sz="1400" dirty="0"/>
              <a:t>작자미상</a:t>
            </a:r>
            <a:r>
              <a:rPr lang="en-US" altLang="ko-KR" sz="1400" dirty="0"/>
              <a:t>";</a:t>
            </a:r>
            <a:endParaRPr lang="ko-KR" altLang="en-US" sz="1400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/>
              <a:t>}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public Book(String t, String a)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ko-KR" altLang="en-US" sz="1400" dirty="0"/>
              <a:t>	</a:t>
            </a:r>
            <a:r>
              <a:rPr lang="en-US" altLang="ko-KR" sz="1400" dirty="0"/>
              <a:t>title = t; author = a;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Book </a:t>
            </a:r>
            <a:r>
              <a:rPr lang="en-US" altLang="ko-KR" sz="1400" dirty="0" err="1"/>
              <a:t>littlePrince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 err="1"/>
              <a:t>어린왕자</a:t>
            </a:r>
            <a:r>
              <a:rPr lang="en-US" altLang="ko-KR" sz="1400" b="1" dirty="0"/>
              <a:t>", "</a:t>
            </a:r>
            <a:r>
              <a:rPr lang="ko-KR" altLang="en-US" sz="1400" b="1" dirty="0"/>
              <a:t>생텍쥐페리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Book </a:t>
            </a:r>
            <a:r>
              <a:rPr lang="en-US" altLang="ko-KR" sz="1400" dirty="0" err="1"/>
              <a:t>loveStory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/>
              <a:t>춘향전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littlePrince.title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littlePrince.author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loveStory.title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loveStory.author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자유형 8"/>
          <p:cNvSpPr/>
          <p:nvPr/>
        </p:nvSpPr>
        <p:spPr>
          <a:xfrm>
            <a:off x="4468305" y="3841423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662313" y="2993010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63943" y="5711195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3667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47472"/>
            <a:ext cx="8229600" cy="990600"/>
          </a:xfrm>
        </p:spPr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132"/>
          </a:xfrm>
        </p:spPr>
        <p:txBody>
          <a:bodyPr>
            <a:normAutofit/>
          </a:bodyPr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r>
              <a:rPr lang="en-US" altLang="ko-KR" dirty="0"/>
              <a:t>(default constructor)</a:t>
            </a:r>
          </a:p>
          <a:p>
            <a:pPr lvl="1"/>
            <a:r>
              <a:rPr lang="ko-KR" altLang="en-US" dirty="0"/>
              <a:t>매개 변수 없고 아무 작업 없이 단순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디폴트 생성자라고도 부름</a:t>
            </a:r>
            <a:endParaRPr lang="en-US" altLang="ko-KR" dirty="0"/>
          </a:p>
          <a:p>
            <a:r>
              <a:rPr lang="ko-KR" altLang="en-US" dirty="0"/>
              <a:t>클래스에 생성자가 하나도 선언되지 않은 경우</a:t>
            </a:r>
            <a:r>
              <a:rPr lang="en-US" altLang="ko-KR" dirty="0"/>
              <a:t>, </a:t>
            </a:r>
            <a:r>
              <a:rPr lang="ko-KR" altLang="en-US" dirty="0"/>
              <a:t>컴파일러에 의해 자동으로 삽입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053" y="3429000"/>
            <a:ext cx="3834891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400" b="1"/>
            </a:lvl1pPr>
          </a:lstStyle>
          <a:p>
            <a:r>
              <a:rPr lang="en-US" altLang="ko-KR" sz="1200" b="0" dirty="0"/>
              <a:t>public class Circle {</a:t>
            </a:r>
          </a:p>
          <a:p>
            <a:r>
              <a:rPr lang="en-US" altLang="ko-KR" sz="1200" b="0" dirty="0"/>
              <a:t>	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radius;</a:t>
            </a:r>
          </a:p>
          <a:p>
            <a:r>
              <a:rPr lang="en-US" altLang="ko-KR" sz="1200" b="0" dirty="0"/>
              <a:t>	void set(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r) { radius = r; }</a:t>
            </a:r>
          </a:p>
          <a:p>
            <a:r>
              <a:rPr lang="en-US" altLang="ko-KR" sz="1200" b="0" dirty="0"/>
              <a:t>	double </a:t>
            </a:r>
            <a:r>
              <a:rPr lang="en-US" altLang="ko-KR" sz="1200" b="0" dirty="0" err="1"/>
              <a:t>getArea</a:t>
            </a:r>
            <a:r>
              <a:rPr lang="en-US" altLang="ko-KR" sz="1200" b="0" dirty="0"/>
              <a:t>() { return 3.14*radius*radius; }</a:t>
            </a:r>
          </a:p>
          <a:p>
            <a:endParaRPr lang="en-US" altLang="ko-KR" sz="1200" b="0" dirty="0"/>
          </a:p>
          <a:p>
            <a:r>
              <a:rPr lang="en-US" altLang="ko-KR" sz="1200" b="0" dirty="0"/>
              <a:t>	public static void main(String [] </a:t>
            </a:r>
            <a:r>
              <a:rPr lang="en-US" altLang="ko-KR" sz="1200" b="0" dirty="0" err="1"/>
              <a:t>args</a:t>
            </a:r>
            <a:r>
              <a:rPr lang="en-US" altLang="ko-KR" sz="1200" b="0" dirty="0"/>
              <a:t>){</a:t>
            </a:r>
          </a:p>
          <a:p>
            <a:r>
              <a:rPr lang="en-US" altLang="ko-KR" sz="1200" b="0" dirty="0"/>
              <a:t>		Circle pizza = </a:t>
            </a:r>
            <a:r>
              <a:rPr lang="en-US" altLang="ko-KR" sz="1200" dirty="0"/>
              <a:t>new Circle();</a:t>
            </a:r>
          </a:p>
          <a:p>
            <a:r>
              <a:rPr lang="en-US" altLang="ko-KR" sz="1200" b="0" dirty="0"/>
              <a:t>		</a:t>
            </a:r>
            <a:r>
              <a:rPr lang="en-US" altLang="ko-KR" sz="1200" b="0" dirty="0" err="1"/>
              <a:t>pizza.set</a:t>
            </a:r>
            <a:r>
              <a:rPr lang="en-US" altLang="ko-KR" sz="1200" b="0" dirty="0"/>
              <a:t>(3);</a:t>
            </a:r>
          </a:p>
          <a:p>
            <a:r>
              <a:rPr lang="en-US" altLang="ko-KR" sz="1200" b="0" dirty="0"/>
              <a:t>	}</a:t>
            </a:r>
          </a:p>
          <a:p>
            <a:r>
              <a:rPr lang="en-US" altLang="ko-KR" sz="1200" b="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3577069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dirty="0"/>
              <a:t>public class Circle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radius;</a:t>
            </a:r>
          </a:p>
          <a:p>
            <a:r>
              <a:rPr lang="en-US" altLang="ko-KR" dirty="0"/>
              <a:t>	void set(</a:t>
            </a:r>
            <a:r>
              <a:rPr lang="en-US" altLang="ko-KR" dirty="0" err="1"/>
              <a:t>int</a:t>
            </a:r>
            <a:r>
              <a:rPr lang="en-US" altLang="ko-KR" dirty="0"/>
              <a:t> r) { radius = r; }</a:t>
            </a:r>
          </a:p>
          <a:p>
            <a:r>
              <a:rPr lang="en-US" altLang="ko-KR" dirty="0"/>
              <a:t>	double </a:t>
            </a:r>
            <a:r>
              <a:rPr lang="en-US" altLang="ko-KR" dirty="0" err="1"/>
              <a:t>getArea</a:t>
            </a:r>
            <a:r>
              <a:rPr lang="en-US" altLang="ko-KR" dirty="0"/>
              <a:t>() { return 3.14*radius*radius; }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i="1" dirty="0">
                <a:solidFill>
                  <a:srgbClr val="0070C0"/>
                </a:solidFill>
              </a:rPr>
              <a:t>public Circle() {}</a:t>
            </a:r>
          </a:p>
          <a:p>
            <a:endParaRPr lang="en-US" altLang="ko-KR" dirty="0"/>
          </a:p>
          <a:p>
            <a:r>
              <a:rPr lang="en-US" altLang="ko-KR" dirty="0"/>
              <a:t>	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		Circle pizza = </a:t>
            </a:r>
            <a:r>
              <a:rPr lang="en-US" altLang="ko-KR" b="1" dirty="0"/>
              <a:t>new Circle();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pizza.set</a:t>
            </a:r>
            <a:r>
              <a:rPr lang="en-US" altLang="ko-KR" dirty="0"/>
              <a:t>(3);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848" y="4188260"/>
            <a:ext cx="1368152" cy="612934"/>
          </a:xfrm>
          <a:prstGeom prst="wedgeRoundRectCallout">
            <a:avLst>
              <a:gd name="adj1" fmla="val -156640"/>
              <a:gd name="adj2" fmla="val -2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컴파일러에 의해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자동 삽입된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465" y="5460325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개발자가 작성한 코드</a:t>
            </a:r>
            <a:endParaRPr lang="en-US" altLang="ko-KR" sz="1200" dirty="0"/>
          </a:p>
          <a:p>
            <a:r>
              <a:rPr lang="ko-KR" altLang="en-US" sz="1200" dirty="0"/>
              <a:t>이 코드에는 생성자가 없지만</a:t>
            </a:r>
            <a:endParaRPr lang="en-US" altLang="ko-KR" sz="1200" dirty="0"/>
          </a:p>
          <a:p>
            <a:r>
              <a:rPr lang="ko-KR" altLang="en-US" sz="1200" dirty="0"/>
              <a:t>컴파일 오류가 생기지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805764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컴파일러가 자동으로 기본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삽입</a:t>
            </a:r>
          </a:p>
        </p:txBody>
      </p:sp>
      <p:sp>
        <p:nvSpPr>
          <p:cNvPr id="6" name="자유형 5"/>
          <p:cNvSpPr/>
          <p:nvPr/>
        </p:nvSpPr>
        <p:spPr>
          <a:xfrm>
            <a:off x="6065949" y="4494727"/>
            <a:ext cx="1793150" cy="573110"/>
          </a:xfrm>
          <a:custGeom>
            <a:avLst/>
            <a:gdLst>
              <a:gd name="connsiteX0" fmla="*/ 927279 w 1793150"/>
              <a:gd name="connsiteY0" fmla="*/ 573110 h 573110"/>
              <a:gd name="connsiteX1" fmla="*/ 1764406 w 1793150"/>
              <a:gd name="connsiteY1" fmla="*/ 347729 h 573110"/>
              <a:gd name="connsiteX2" fmla="*/ 0 w 1793150"/>
              <a:gd name="connsiteY2" fmla="*/ 0 h 57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150" h="573110">
                <a:moveTo>
                  <a:pt x="927279" y="573110"/>
                </a:moveTo>
                <a:cubicBezTo>
                  <a:pt x="1423115" y="508178"/>
                  <a:pt x="1918952" y="443247"/>
                  <a:pt x="1764406" y="347729"/>
                </a:cubicBezTo>
                <a:cubicBezTo>
                  <a:pt x="1609860" y="252211"/>
                  <a:pt x="804930" y="126105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3" idx="1"/>
          </p:cNvCxnSpPr>
          <p:nvPr/>
        </p:nvCxnSpPr>
        <p:spPr>
          <a:xfrm flipV="1">
            <a:off x="3059832" y="5944264"/>
            <a:ext cx="1800200" cy="5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2727" y="594426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이유</a:t>
            </a:r>
          </a:p>
        </p:txBody>
      </p:sp>
    </p:spTree>
    <p:extLst>
      <p:ext uri="{BB962C8B-B14F-4D97-AF65-F5344CB8AC3E}">
        <p14:creationId xmlns:p14="http://schemas.microsoft.com/office/powerpoint/2010/main" val="418683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2185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기본 생성자가 자동 생성되지 않는 경우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개발자가 클래스에 생성자가 하나라도 작성한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자동 삽입되지 않음</a:t>
            </a:r>
            <a:endParaRPr lang="en-US" altLang="ko-KR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27502" y="2204864"/>
            <a:ext cx="4277850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sz="1400" dirty="0"/>
              <a:t>public class Circle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r>
              <a:rPr lang="en-US" altLang="ko-KR" sz="1400" dirty="0"/>
              <a:t>	void set(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	public 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{</a:t>
            </a:r>
          </a:p>
          <a:p>
            <a:r>
              <a:rPr lang="en-US" altLang="ko-KR" sz="1400" b="1" dirty="0"/>
              <a:t>		radius = r;</a:t>
            </a:r>
          </a:p>
          <a:p>
            <a:r>
              <a:rPr lang="en-US" altLang="ko-KR" sz="1400" b="1" dirty="0"/>
              <a:t>	}</a:t>
            </a:r>
          </a:p>
          <a:p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){</a:t>
            </a:r>
          </a:p>
          <a:p>
            <a:r>
              <a:rPr lang="en-US" altLang="ko-KR" sz="1400" dirty="0"/>
              <a:t>		Circle pizza = </a:t>
            </a:r>
            <a:r>
              <a:rPr lang="en-US" altLang="ko-KR" sz="1400" b="1" dirty="0"/>
              <a:t>new Circle(10);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pizza.getArea</a:t>
            </a:r>
            <a:r>
              <a:rPr lang="en-US" altLang="ko-KR" sz="1400" dirty="0"/>
              <a:t>());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Circle donut = </a:t>
            </a:r>
            <a:r>
              <a:rPr lang="en-US" altLang="ko-KR" sz="1400" b="1" dirty="0"/>
              <a:t>new Circle();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5173" y="5151549"/>
            <a:ext cx="1992486" cy="442674"/>
          </a:xfrm>
          <a:prstGeom prst="wedgeRoundRectCallout">
            <a:avLst>
              <a:gd name="adj1" fmla="val -150152"/>
              <a:gd name="adj2" fmla="val -3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해당하는 생성자가 없음 </a:t>
            </a:r>
            <a:r>
              <a:rPr lang="en-US" altLang="ko-KR" sz="1000" dirty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46331" y="2926704"/>
            <a:ext cx="1823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public Circle()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2182539" y="3172857"/>
            <a:ext cx="3163792" cy="238974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95173" y="2707288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3275031" y="30959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곱셈 기호 14"/>
          <p:cNvSpPr/>
          <p:nvPr/>
        </p:nvSpPr>
        <p:spPr>
          <a:xfrm>
            <a:off x="4532900" y="35971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2682010" y="3664039"/>
            <a:ext cx="1684390" cy="828563"/>
          </a:xfrm>
          <a:custGeom>
            <a:avLst/>
            <a:gdLst>
              <a:gd name="connsiteX0" fmla="*/ 920840 w 1614155"/>
              <a:gd name="connsiteY0" fmla="*/ 862885 h 862885"/>
              <a:gd name="connsiteX1" fmla="*/ 1577662 w 1614155"/>
              <a:gd name="connsiteY1" fmla="*/ 663262 h 862885"/>
              <a:gd name="connsiteX2" fmla="*/ 1365161 w 1614155"/>
              <a:gd name="connsiteY2" fmla="*/ 360609 h 862885"/>
              <a:gd name="connsiteX3" fmla="*/ 0 w 1614155"/>
              <a:gd name="connsiteY3" fmla="*/ 0 h 86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155" h="862885">
                <a:moveTo>
                  <a:pt x="920840" y="862885"/>
                </a:moveTo>
                <a:cubicBezTo>
                  <a:pt x="1212224" y="804930"/>
                  <a:pt x="1503608" y="746975"/>
                  <a:pt x="1577662" y="663262"/>
                </a:cubicBezTo>
                <a:cubicBezTo>
                  <a:pt x="1651716" y="579549"/>
                  <a:pt x="1628105" y="471153"/>
                  <a:pt x="1365161" y="360609"/>
                </a:cubicBezTo>
                <a:cubicBezTo>
                  <a:pt x="1102217" y="250065"/>
                  <a:pt x="551108" y="12503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3570652" y="3573887"/>
            <a:ext cx="1449551" cy="1577662"/>
          </a:xfrm>
          <a:custGeom>
            <a:avLst/>
            <a:gdLst>
              <a:gd name="connsiteX0" fmla="*/ 0 w 1449551"/>
              <a:gd name="connsiteY0" fmla="*/ 1577662 h 1577662"/>
              <a:gd name="connsiteX1" fmla="*/ 1326524 w 1449551"/>
              <a:gd name="connsiteY1" fmla="*/ 1365161 h 1577662"/>
              <a:gd name="connsiteX2" fmla="*/ 1332964 w 1449551"/>
              <a:gd name="connsiteY2" fmla="*/ 367048 h 1577662"/>
              <a:gd name="connsiteX3" fmla="*/ 811369 w 1449551"/>
              <a:gd name="connsiteY3" fmla="*/ 0 h 15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551" h="1577662">
                <a:moveTo>
                  <a:pt x="0" y="1577662"/>
                </a:moveTo>
                <a:cubicBezTo>
                  <a:pt x="552181" y="1572296"/>
                  <a:pt x="1104363" y="1566930"/>
                  <a:pt x="1326524" y="1365161"/>
                </a:cubicBezTo>
                <a:cubicBezTo>
                  <a:pt x="1548685" y="1163392"/>
                  <a:pt x="1418823" y="594575"/>
                  <a:pt x="1332964" y="367048"/>
                </a:cubicBezTo>
                <a:cubicBezTo>
                  <a:pt x="1247105" y="139521"/>
                  <a:pt x="811369" y="0"/>
                  <a:pt x="811369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4" y="4970043"/>
            <a:ext cx="289346" cy="3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21366"/>
            <a:ext cx="8229600" cy="990600"/>
          </a:xfrm>
        </p:spPr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/>
              <a:t>this</a:t>
            </a:r>
          </a:p>
          <a:p>
            <a:pPr lvl="1"/>
            <a:r>
              <a:rPr lang="ko-KR" altLang="en-US" dirty="0"/>
              <a:t>객체 자신에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관리</a:t>
            </a:r>
            <a:r>
              <a:rPr lang="en-US" altLang="ko-KR" dirty="0"/>
              <a:t>, </a:t>
            </a:r>
            <a:r>
              <a:rPr lang="ko-KR" altLang="en-US" dirty="0"/>
              <a:t>개발자는 사용하기만 하면 됨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this.</a:t>
            </a:r>
            <a:r>
              <a:rPr lang="ko-KR" altLang="en-US" b="1" dirty="0">
                <a:solidFill>
                  <a:srgbClr val="FF0000"/>
                </a:solidFill>
              </a:rPr>
              <a:t>멤버 </a:t>
            </a:r>
            <a:r>
              <a:rPr lang="ko-KR" altLang="en-US" dirty="0"/>
              <a:t>형태로 멤버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8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</a:p>
          <a:p>
            <a:pPr defTabSz="180000"/>
            <a:r>
              <a:rPr lang="en-US" altLang="ko-KR" sz="1400" dirty="0"/>
              <a:t>		return 3.14*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 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2981851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radius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등호 6"/>
          <p:cNvSpPr/>
          <p:nvPr/>
        </p:nvSpPr>
        <p:spPr>
          <a:xfrm>
            <a:off x="4139952" y="3766491"/>
            <a:ext cx="360040" cy="3600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5659507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this</a:t>
            </a:r>
            <a:r>
              <a:rPr lang="ko-KR" altLang="en-US" sz="1400" dirty="0"/>
              <a:t>를 사용하여 수정한 경우</a:t>
            </a:r>
          </a:p>
        </p:txBody>
      </p:sp>
      <p:sp>
        <p:nvSpPr>
          <p:cNvPr id="9" name="자유형 8"/>
          <p:cNvSpPr/>
          <p:nvPr/>
        </p:nvSpPr>
        <p:spPr>
          <a:xfrm>
            <a:off x="4715884" y="3435658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740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9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가 필요한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2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2"/>
            <a:r>
              <a:rPr lang="ko-KR" altLang="en-US" dirty="0"/>
              <a:t>다른 </a:t>
            </a:r>
            <a:r>
              <a:rPr lang="ko-KR" altLang="en-US" dirty="0" err="1"/>
              <a:t>메소드</a:t>
            </a:r>
            <a:r>
              <a:rPr lang="ko-KR" altLang="en-US" dirty="0"/>
              <a:t> 호출 시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전달할 때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반환할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227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속에서의 </a:t>
            </a:r>
            <a:r>
              <a:rPr lang="en-US" altLang="ko-KR" dirty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807849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3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this()</a:t>
            </a:r>
          </a:p>
          <a:p>
            <a:pPr lvl="1"/>
            <a:r>
              <a:rPr lang="ko-KR" altLang="en-US"/>
              <a:t>클래스 내의 다른 생성자 호출</a:t>
            </a:r>
            <a:endParaRPr lang="en-US" altLang="ko-KR"/>
          </a:p>
          <a:p>
            <a:pPr lvl="1"/>
            <a:r>
              <a:rPr lang="ko-KR" altLang="en-US"/>
              <a:t>생성자 내에서만 사용 가능</a:t>
            </a:r>
            <a:endParaRPr lang="en-US" altLang="ko-KR"/>
          </a:p>
          <a:p>
            <a:pPr lvl="1"/>
            <a:r>
              <a:rPr lang="ko-KR" altLang="en-US"/>
              <a:t>반드시 생성자 코드의 제일 처음에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1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 모든 것이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세상 모든 것이 객체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실세계</a:t>
            </a:r>
            <a:r>
              <a:rPr lang="ko-KR" altLang="en-US" dirty="0"/>
              <a:t> 객체의 특징</a:t>
            </a:r>
            <a:endParaRPr lang="en-US" altLang="ko-KR" dirty="0"/>
          </a:p>
          <a:p>
            <a:pPr lvl="2"/>
            <a:r>
              <a:rPr lang="ko-KR" altLang="en-US" dirty="0"/>
              <a:t>객체마다 고유한 특성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를 가짐</a:t>
            </a:r>
            <a:endParaRPr lang="en-US" altLang="ko-KR" dirty="0"/>
          </a:p>
          <a:p>
            <a:pPr lvl="2"/>
            <a:r>
              <a:rPr lang="ko-KR" altLang="en-US" dirty="0"/>
              <a:t>다른 객체들과 정보를 주고 받는 등</a:t>
            </a:r>
            <a:r>
              <a:rPr lang="en-US" altLang="ko-KR" dirty="0"/>
              <a:t>, </a:t>
            </a:r>
            <a:r>
              <a:rPr lang="ko-KR" altLang="en-US" dirty="0"/>
              <a:t>상호작용하면서 존재</a:t>
            </a:r>
            <a:endParaRPr lang="en-US" altLang="ko-KR" dirty="0"/>
          </a:p>
          <a:p>
            <a:pPr lvl="1"/>
            <a:r>
              <a:rPr lang="ko-KR" altLang="en-US" dirty="0"/>
              <a:t>컴퓨터 프로그램에서 객체 사례</a:t>
            </a:r>
            <a:endParaRPr lang="en-US" altLang="ko-KR" dirty="0"/>
          </a:p>
          <a:p>
            <a:pPr lvl="2"/>
            <a:r>
              <a:rPr lang="ko-KR" altLang="en-US" dirty="0" err="1"/>
              <a:t>테트리스</a:t>
            </a:r>
            <a:r>
              <a:rPr lang="ko-KR" altLang="en-US" dirty="0"/>
              <a:t> 게임의 각 블록들</a:t>
            </a:r>
            <a:endParaRPr lang="en-US" altLang="ko-KR" dirty="0"/>
          </a:p>
          <a:p>
            <a:pPr lvl="2"/>
            <a:r>
              <a:rPr lang="ko-KR" altLang="en-US" dirty="0"/>
              <a:t>한글 프로그램의 메뉴나 버튼들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736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 </a:t>
            </a:r>
            <a:r>
              <a:rPr lang="ko-KR" altLang="en-US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71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/>
              <a:t>public Book()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생성자가 호출되었음</a:t>
            </a:r>
            <a:r>
              <a:rPr lang="en-US" altLang="ko-KR" sz="1600" dirty="0"/>
              <a:t>");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this(null, null, 0); </a:t>
            </a:r>
            <a:r>
              <a:rPr lang="en-US" altLang="ko-KR" sz="1600" dirty="0"/>
              <a:t>// </a:t>
            </a:r>
            <a:r>
              <a:rPr lang="ko-KR" altLang="en-US" sz="1600" dirty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3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6513"/>
            <a:ext cx="8229600" cy="99060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4-5 this()</a:t>
            </a:r>
            <a:r>
              <a:rPr lang="ko-KR" altLang="en-US" dirty="0"/>
              <a:t>로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59" y="1268760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1736801"/>
            <a:ext cx="496855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String title;</a:t>
            </a:r>
          </a:p>
          <a:p>
            <a:pPr defTabSz="180000"/>
            <a:r>
              <a:rPr lang="en-US" altLang="ko-KR" sz="1200" dirty="0"/>
              <a:t>	String author;</a:t>
            </a:r>
          </a:p>
          <a:p>
            <a:pPr defTabSz="180000"/>
            <a:r>
              <a:rPr lang="en-US" altLang="ko-KR" sz="1200" dirty="0"/>
              <a:t>	void 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Book()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this("", "");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this(title,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title, String author)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 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bible.show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5991671"/>
            <a:ext cx="127788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en-US" altLang="ko-KR" sz="1200" dirty="0"/>
              <a:t>Bible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2" name="자유형 11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"Bible" </a:t>
            </a:r>
          </a:p>
          <a:p>
            <a:r>
              <a:rPr lang="en-US" altLang="ko-KR" sz="1050" dirty="0"/>
              <a:t>author 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3986011" y="3681335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34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520856" y="449295"/>
            <a:ext cx="8153400" cy="70007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객체의 치환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8645" y="5634790"/>
            <a:ext cx="4001307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ob1.radius=2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ob2.radius=2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44824"/>
            <a:ext cx="8919942" cy="36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/>
              <a:t>객체 배열 생성 및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2" y="1916832"/>
            <a:ext cx="8258175" cy="196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1" y="4293686"/>
            <a:ext cx="8098155" cy="11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77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생성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32950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0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47472"/>
            <a:ext cx="8229600" cy="99060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4-6 : Circle </a:t>
            </a:r>
            <a:r>
              <a:rPr lang="ko-KR" altLang="en-US" dirty="0"/>
              <a:t>객체</a:t>
            </a:r>
            <a:r>
              <a:rPr lang="en-US" altLang="ko-KR" dirty="0"/>
              <a:t> </a:t>
            </a:r>
            <a:r>
              <a:rPr lang="ko-KR" altLang="en-US" dirty="0"/>
              <a:t>배열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292552"/>
            <a:ext cx="7825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0~4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있는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59" y="1908159"/>
            <a:ext cx="532859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this.radius</a:t>
            </a:r>
            <a:r>
              <a:rPr lang="en-US" altLang="ko-KR" sz="1400" dirty="0"/>
              <a:t> = 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 </a:t>
            </a:r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Circle [] c;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b="1" dirty="0"/>
              <a:t>c = new Circle[5]; </a:t>
            </a:r>
            <a:r>
              <a:rPr lang="ko-KR" altLang="en-US" sz="1400" dirty="0"/>
              <a:t>		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b="1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 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12160" y="6432474"/>
            <a:ext cx="20002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0 3 12 28 50 </a:t>
            </a:r>
          </a:p>
        </p:txBody>
      </p:sp>
    </p:spTree>
    <p:extLst>
      <p:ext uri="{BB962C8B-B14F-4D97-AF65-F5344CB8AC3E}">
        <p14:creationId xmlns:p14="http://schemas.microsoft.com/office/powerpoint/2010/main" val="3060322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3254" y="260648"/>
            <a:ext cx="8229600" cy="99060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4-7 : </a:t>
            </a:r>
            <a:r>
              <a:rPr lang="ko-KR" altLang="en-US" dirty="0"/>
              <a:t>객체 배열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607" y="1339021"/>
            <a:ext cx="3312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배열을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사용자로부터 책의 제목과 저자를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1340768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/>
              <a:t>	String title, author;</a:t>
            </a:r>
          </a:p>
          <a:p>
            <a:pPr defTabSz="180000"/>
            <a:r>
              <a:rPr lang="en-US" altLang="ko-KR" sz="1200" dirty="0"/>
              <a:t>	public 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book[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0743" y="575736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9636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21224"/>
            <a:ext cx="8229600" cy="990600"/>
          </a:xfrm>
        </p:spPr>
        <p:txBody>
          <a:bodyPr/>
          <a:lstStyle/>
          <a:p>
            <a:r>
              <a:rPr lang="ko-KR" altLang="en-US" dirty="0"/>
              <a:t>메소드 형식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클래스의 멤버 함수</a:t>
            </a:r>
            <a:r>
              <a:rPr lang="en-US" altLang="ko-KR" dirty="0"/>
              <a:t>, C/C++</a:t>
            </a:r>
            <a:r>
              <a:rPr lang="ko-KR" altLang="en-US" dirty="0"/>
              <a:t>의 함수와 동일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자바의 모든 </a:t>
            </a:r>
            <a:r>
              <a:rPr lang="ko-KR" altLang="en-US" dirty="0" err="1"/>
              <a:t>메소드는</a:t>
            </a:r>
            <a:r>
              <a:rPr lang="ko-KR" altLang="en-US" dirty="0"/>
              <a:t> 반드시 클래스 안에 있어야 함</a:t>
            </a:r>
            <a:r>
              <a:rPr lang="en-US" altLang="ko-KR" dirty="0"/>
              <a:t>(</a:t>
            </a:r>
            <a:r>
              <a:rPr lang="ko-KR" altLang="en-US" dirty="0"/>
              <a:t>캡슐화 원칙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메소드</a:t>
            </a:r>
            <a:r>
              <a:rPr lang="ko-KR" altLang="en-US" dirty="0"/>
              <a:t> 구성 형식</a:t>
            </a:r>
            <a:endParaRPr lang="en-US" altLang="ko-KR" dirty="0"/>
          </a:p>
          <a:p>
            <a:pPr lvl="1"/>
            <a:r>
              <a:rPr lang="ko-KR" altLang="en-US" dirty="0"/>
              <a:t>접근 지정자</a:t>
            </a:r>
            <a:endParaRPr lang="en-US" altLang="ko-KR" dirty="0"/>
          </a:p>
          <a:p>
            <a:pPr lvl="2"/>
            <a:r>
              <a:rPr lang="en-US" altLang="ko-KR" dirty="0"/>
              <a:t>public. private, protected, </a:t>
            </a:r>
            <a:r>
              <a:rPr lang="ko-KR" altLang="en-US" dirty="0"/>
              <a:t>디폴트</a:t>
            </a:r>
            <a:r>
              <a:rPr lang="en-US" altLang="ko-KR" dirty="0"/>
              <a:t>(</a:t>
            </a:r>
            <a:r>
              <a:rPr lang="ko-KR" altLang="en-US" dirty="0"/>
              <a:t>접근 지정자 생략된 경우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리턴 타입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반환하는 값의 데이터 타입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077072"/>
            <a:ext cx="50863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자바의 인자 전달 방식</a:t>
            </a:r>
            <a:endParaRPr lang="en-US" altLang="ko-KR" dirty="0"/>
          </a:p>
          <a:p>
            <a:pPr lvl="1"/>
            <a:r>
              <a:rPr lang="ko-KR" altLang="en-US" u="sng" dirty="0"/>
              <a:t>경우 </a:t>
            </a:r>
            <a:r>
              <a:rPr lang="en-US" altLang="ko-KR" u="sng" dirty="0"/>
              <a:t>1. </a:t>
            </a:r>
            <a:r>
              <a:rPr lang="ko-KR" altLang="en-US" u="sng" dirty="0"/>
              <a:t>기본 타입의 값 전달</a:t>
            </a:r>
            <a:endParaRPr lang="en-US" altLang="ko-KR" u="sng" dirty="0"/>
          </a:p>
          <a:p>
            <a:pPr lvl="2"/>
            <a:r>
              <a:rPr lang="ko-KR" altLang="en-US" dirty="0"/>
              <a:t>값이 복사되어 전달</a:t>
            </a:r>
            <a:endParaRPr lang="en-US" altLang="ko-KR" dirty="0"/>
          </a:p>
          <a:p>
            <a:pPr lvl="2"/>
            <a:r>
              <a:rPr lang="ko-KR" altLang="en-US" dirty="0" err="1"/>
              <a:t>메소드의</a:t>
            </a:r>
            <a:r>
              <a:rPr lang="ko-KR" altLang="en-US" dirty="0"/>
              <a:t> 매개변수가 변경되어도 호출한 </a:t>
            </a:r>
            <a:r>
              <a:rPr lang="ko-KR" altLang="en-US" dirty="0" err="1"/>
              <a:t>실인자</a:t>
            </a:r>
            <a:r>
              <a:rPr lang="ko-KR" altLang="en-US" dirty="0"/>
              <a:t> 값은 변경되지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u="sng" dirty="0"/>
              <a:t>경우 </a:t>
            </a:r>
            <a:r>
              <a:rPr lang="en-US" altLang="ko-KR" u="sng" dirty="0"/>
              <a:t>2. </a:t>
            </a:r>
            <a:r>
              <a:rPr lang="ko-KR" altLang="en-US" u="sng" dirty="0"/>
              <a:t>객체</a:t>
            </a:r>
            <a:r>
              <a:rPr lang="en-US" altLang="ko-KR" u="sng" dirty="0"/>
              <a:t> </a:t>
            </a:r>
            <a:r>
              <a:rPr lang="ko-KR" altLang="en-US" u="sng" dirty="0"/>
              <a:t>혹은 배열 전달</a:t>
            </a:r>
            <a:endParaRPr lang="en-US" altLang="ko-KR" u="sng" dirty="0"/>
          </a:p>
          <a:p>
            <a:pPr lvl="2"/>
            <a:r>
              <a:rPr lang="ko-KR" altLang="en-US" dirty="0"/>
              <a:t>객체나 배열의 </a:t>
            </a:r>
            <a:r>
              <a:rPr lang="ko-KR" altLang="en-US" dirty="0" err="1"/>
              <a:t>레퍼런스만</a:t>
            </a:r>
            <a:r>
              <a:rPr lang="ko-KR" altLang="en-US" dirty="0"/>
              <a:t> 전달</a:t>
            </a:r>
            <a:endParaRPr lang="en-US" altLang="ko-KR" dirty="0"/>
          </a:p>
          <a:p>
            <a:pPr lvl="3"/>
            <a:r>
              <a:rPr lang="ko-KR" altLang="en-US" dirty="0"/>
              <a:t>객체 혹은 배열이 통째로 복사되어 전달되는 것이 아님</a:t>
            </a:r>
            <a:endParaRPr lang="en-US" altLang="ko-KR" dirty="0"/>
          </a:p>
          <a:p>
            <a:pPr lvl="2"/>
            <a:r>
              <a:rPr lang="ko-KR" altLang="en-US" dirty="0" err="1"/>
              <a:t>메소드의</a:t>
            </a:r>
            <a:r>
              <a:rPr lang="ko-KR" altLang="en-US" dirty="0"/>
              <a:t> 매개변수와 호출한 </a:t>
            </a:r>
            <a:r>
              <a:rPr lang="ko-KR" altLang="en-US" dirty="0" err="1"/>
              <a:t>실인자</a:t>
            </a:r>
            <a:r>
              <a:rPr lang="ko-KR" altLang="en-US" dirty="0"/>
              <a:t> 객체나 배열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189339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기본 타입의 값이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9512" y="764704"/>
            <a:ext cx="8480425" cy="5070351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매개변수가 </a:t>
            </a:r>
            <a:r>
              <a:rPr lang="en-US" altLang="ko-KR" sz="1600" dirty="0"/>
              <a:t>byte,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, double </a:t>
            </a:r>
            <a:r>
              <a:rPr lang="ko-KR" altLang="en-US" sz="1600" dirty="0"/>
              <a:t>등 기본 타입의</a:t>
            </a:r>
            <a:r>
              <a:rPr lang="en-US" altLang="ko-KR" sz="1600" dirty="0"/>
              <a:t> </a:t>
            </a:r>
            <a:r>
              <a:rPr lang="ko-KR" altLang="en-US" sz="1600" dirty="0"/>
              <a:t>값일 때</a:t>
            </a:r>
            <a:endParaRPr lang="en-US" altLang="ko-KR" sz="1600" dirty="0"/>
          </a:p>
          <a:p>
            <a:pPr lvl="2"/>
            <a:r>
              <a:rPr lang="ko-KR" altLang="en-US" sz="1400" dirty="0"/>
              <a:t>호출자가 건네는 값이 매개변수에 복사되어 전달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실인자</a:t>
            </a:r>
            <a:r>
              <a:rPr lang="ko-KR" altLang="en-US" sz="1400" dirty="0"/>
              <a:t> 값은 변경되지 않음</a:t>
            </a:r>
            <a:endParaRPr lang="en-US" altLang="ko-KR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08423" y="1552009"/>
            <a:ext cx="8528545" cy="5305991"/>
            <a:chOff x="308423" y="1552009"/>
            <a:chExt cx="8528545" cy="53059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50" y="1552009"/>
              <a:ext cx="7312918" cy="17732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753" y="3325255"/>
              <a:ext cx="7271680" cy="35327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23" y="2543996"/>
              <a:ext cx="1157108" cy="781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741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7164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지향 특성 </a:t>
            </a:r>
            <a:r>
              <a:rPr lang="en-US" altLang="ko-K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캡슐화 </a:t>
            </a:r>
            <a:r>
              <a:rPr lang="en-US" altLang="ko-KR" dirty="0"/>
              <a:t>: </a:t>
            </a:r>
            <a:r>
              <a:rPr lang="ko-KR" altLang="en-US" dirty="0"/>
              <a:t>객체를 캡슐로 싸서 내부를 볼 수 없게 하는 것</a:t>
            </a:r>
            <a:endParaRPr lang="en-US" altLang="ko-KR" dirty="0"/>
          </a:p>
          <a:p>
            <a:pPr lvl="1"/>
            <a:r>
              <a:rPr lang="ko-KR" altLang="en-US" dirty="0"/>
              <a:t>객체의 본질적인 특징</a:t>
            </a:r>
            <a:endParaRPr lang="en-US" altLang="ko-KR" dirty="0"/>
          </a:p>
          <a:p>
            <a:pPr lvl="2"/>
            <a:r>
              <a:rPr lang="ko-KR" altLang="en-US" dirty="0"/>
              <a:t>외부의 접근으로부터 객체 보호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46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183513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객체가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764704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전달</a:t>
            </a:r>
            <a:r>
              <a:rPr lang="en-US" altLang="ko-KR" sz="1600" dirty="0"/>
              <a:t> </a:t>
            </a:r>
          </a:p>
          <a:p>
            <a:pPr lvl="2"/>
            <a:r>
              <a:rPr lang="ko-KR" altLang="en-US" sz="1300" dirty="0"/>
              <a:t>매개 변수가 </a:t>
            </a:r>
            <a:r>
              <a:rPr lang="ko-KR" altLang="en-US" sz="1300" dirty="0" err="1"/>
              <a:t>실인자</a:t>
            </a:r>
            <a:r>
              <a:rPr lang="ko-KR" altLang="en-US" sz="1300" dirty="0"/>
              <a:t> 객체 공유</a:t>
            </a:r>
          </a:p>
          <a:p>
            <a:endParaRPr lang="ko-KR" altLang="en-US" sz="2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95536" y="1486870"/>
            <a:ext cx="7982415" cy="5342680"/>
            <a:chOff x="395536" y="1486870"/>
            <a:chExt cx="7982415" cy="53426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7593" y="1486870"/>
              <a:ext cx="6689517" cy="17576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750" y="3301158"/>
              <a:ext cx="6991201" cy="3528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2470915"/>
              <a:ext cx="1093637" cy="75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4907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401009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- </a:t>
            </a:r>
            <a:r>
              <a:rPr lang="ko-KR" altLang="en-US" sz="2400" dirty="0"/>
              <a:t>배열이 전달되는 경우</a:t>
            </a:r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320722" y="119675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배열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매개 변수에 전달</a:t>
            </a:r>
            <a:endParaRPr lang="en-US" altLang="ko-KR" sz="1600" dirty="0"/>
          </a:p>
          <a:p>
            <a:pPr lvl="2"/>
            <a:r>
              <a:rPr lang="ko-KR" altLang="en-US" sz="1300" dirty="0"/>
              <a:t>배열 통째로 전달되지 않음</a:t>
            </a:r>
            <a:endParaRPr lang="en-US" altLang="ko-KR" sz="1300" dirty="0"/>
          </a:p>
          <a:p>
            <a:pPr lvl="2"/>
            <a:r>
              <a:rPr lang="ko-KR" altLang="en-US" sz="1400" dirty="0"/>
              <a:t>객체가 전달되는 경우와 동일</a:t>
            </a:r>
            <a:endParaRPr lang="en-US" altLang="ko-KR" sz="1400" dirty="0"/>
          </a:p>
          <a:p>
            <a:pPr lvl="2"/>
            <a:r>
              <a:rPr lang="ko-KR" altLang="en-US" sz="1400" dirty="0"/>
              <a:t>매개변수가 </a:t>
            </a:r>
            <a:r>
              <a:rPr lang="ko-KR" altLang="en-US" sz="1400" dirty="0" err="1"/>
              <a:t>실인자의</a:t>
            </a:r>
            <a:r>
              <a:rPr lang="ko-KR" altLang="en-US" sz="1400" dirty="0"/>
              <a:t> 배열을 공유</a:t>
            </a:r>
            <a:endParaRPr lang="en-US" altLang="ko-KR" sz="1400" dirty="0"/>
          </a:p>
          <a:p>
            <a:pPr lvl="2"/>
            <a:endParaRPr lang="en-US" altLang="ko-KR" sz="1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5" y="2492896"/>
            <a:ext cx="8588008" cy="31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6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4-8 : </a:t>
            </a:r>
            <a:r>
              <a:rPr lang="ko-KR" altLang="en-US" dirty="0"/>
              <a:t>인자로 배열이 전달되는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1996406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ArrayParameterEx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char c[] </a:t>
            </a:r>
            <a:r>
              <a:rPr lang="en-US" altLang="ko-KR" sz="1400" dirty="0"/>
              <a:t>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6021288"/>
            <a:ext cx="48245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25588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char[]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전달받아 출력하는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printCharArray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 속의 공백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(' ')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','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대치하는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replaceSpace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467334" y="4699730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352729" y="2613850"/>
            <a:ext cx="3759814" cy="3191414"/>
            <a:chOff x="5352729" y="1996406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670526" y="4517775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62992" y="4621423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571004" y="4365751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355771" y="3726824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352729" y="1996406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0352" y="4877939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36012" y="2002472"/>
              <a:ext cx="18043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/>
                <a:t>replaceSpace</a:t>
              </a:r>
              <a:r>
                <a:rPr lang="en-US" altLang="ko-KR" sz="1200" b="1" dirty="0"/>
                <a:t>(char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a[])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4968" y="227687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17434" y="2380520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534554" y="2492896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12160" y="2323723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</a:t>
              </a:r>
              <a:r>
                <a:rPr lang="en-US" altLang="ko-KR" sz="1200" dirty="0" err="1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7578" y="2970054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71604" y="3331029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8916" y="3140968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21149" y="3331029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9380" y="3312367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오버로딩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  <a:r>
              <a:rPr lang="en-US" altLang="ko-KR" dirty="0"/>
              <a:t>(Overloading)</a:t>
            </a:r>
          </a:p>
          <a:p>
            <a:pPr lvl="1"/>
            <a:r>
              <a:rPr lang="ko-KR" altLang="en-US" dirty="0"/>
              <a:t>이름이 같은 </a:t>
            </a:r>
            <a:r>
              <a:rPr lang="ko-KR" altLang="en-US" dirty="0" err="1"/>
              <a:t>메소드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/>
              <a:t>매개변수의 개수나 타입이 서로 다르고</a:t>
            </a:r>
            <a:endParaRPr lang="en-US" altLang="ko-KR" dirty="0"/>
          </a:p>
          <a:p>
            <a:pPr lvl="2"/>
            <a:r>
              <a:rPr lang="ko-KR" altLang="en-US" dirty="0"/>
              <a:t>이름이 동일한 </a:t>
            </a:r>
            <a:r>
              <a:rPr lang="ko-KR" altLang="en-US" dirty="0" err="1"/>
              <a:t>메소드들</a:t>
            </a:r>
            <a:endParaRPr lang="en-US" altLang="ko-KR" dirty="0"/>
          </a:p>
          <a:p>
            <a:pPr lvl="1"/>
            <a:r>
              <a:rPr lang="ko-KR" altLang="en-US" dirty="0"/>
              <a:t>리턴 타입은 오버로딩과 관련 없음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755576" y="3643314"/>
            <a:ext cx="407196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오버로딩이 성공한 사례</a:t>
            </a:r>
            <a:endParaRPr lang="en-US" altLang="ko-KR" sz="1400" b="1" dirty="0"/>
          </a:p>
          <a:p>
            <a:pPr defTabSz="180000"/>
            <a:endParaRPr lang="ko-KR" altLang="en-US" sz="1400" b="1" dirty="0"/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k)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 + k;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20072" y="3643314"/>
            <a:ext cx="342902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>
                <a:solidFill>
                  <a:srgbClr val="FF0000"/>
                </a:solidFill>
              </a:rPr>
              <a:t>메소드</a:t>
            </a:r>
            <a:r>
              <a:rPr lang="ko-KR" altLang="en-US" sz="1400" b="1" dirty="0">
                <a:solidFill>
                  <a:srgbClr val="FF0000"/>
                </a:solidFill>
              </a:rPr>
              <a:t> 오버로딩이 실패한 사례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defTabSz="180000"/>
            <a:endParaRPr lang="ko-KR" altLang="en-US" sz="1400" b="1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MethodOverloadingFail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>
                <a:solidFill>
                  <a:srgbClr val="FF0000"/>
                </a:solidFill>
              </a:rPr>
              <a:t>double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(double)(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796136" y="6019003"/>
            <a:ext cx="2088232" cy="612934"/>
          </a:xfrm>
          <a:prstGeom prst="wedgeRoundRectCallout">
            <a:avLst>
              <a:gd name="adj1" fmla="val -18261"/>
              <a:gd name="adj2" fmla="val -65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두 개의 </a:t>
            </a:r>
            <a:r>
              <a:rPr lang="en-US" altLang="ko-KR" sz="1000" dirty="0" err="1">
                <a:latin typeface="+mn-ea"/>
              </a:rPr>
              <a:t>getSum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 err="1">
                <a:latin typeface="+mn-ea"/>
              </a:rPr>
              <a:t>메소드는</a:t>
            </a:r>
            <a:r>
              <a:rPr lang="ko-KR" altLang="en-US" sz="1000" dirty="0">
                <a:latin typeface="+mn-ea"/>
              </a:rPr>
              <a:t>  매개변수의 개수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타입이 모두 같기 때문에 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ko-KR" altLang="en-US" sz="1000" dirty="0">
                <a:latin typeface="+mn-ea"/>
              </a:rPr>
              <a:t> 오버로딩 실패</a:t>
            </a:r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8" y="1988840"/>
            <a:ext cx="8709660" cy="3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소멸과 가비지 컬렉션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객체 소멸</a:t>
            </a:r>
            <a:endParaRPr lang="en-US" altLang="ko-KR"/>
          </a:p>
          <a:p>
            <a:pPr lvl="1"/>
            <a:r>
              <a:rPr lang="en-US" altLang="ko-KR"/>
              <a:t>new</a:t>
            </a:r>
            <a:r>
              <a:rPr lang="ko-KR" altLang="en-US"/>
              <a:t>에 의해 할당된 객체 메모리를 자바 가상 기계의 가용 메모리로 되돌려 주는 행위</a:t>
            </a:r>
            <a:endParaRPr lang="en-US" altLang="ko-KR"/>
          </a:p>
          <a:p>
            <a:r>
              <a:rPr lang="ko-KR" altLang="en-US"/>
              <a:t>자바 응용프로그램에서 임의로 객체</a:t>
            </a:r>
            <a:r>
              <a:rPr lang="en-US" altLang="ko-KR"/>
              <a:t> </a:t>
            </a:r>
            <a:r>
              <a:rPr lang="ko-KR" altLang="en-US"/>
              <a:t>소멸할 수 없음</a:t>
            </a:r>
            <a:endParaRPr lang="en-US" altLang="ko-KR"/>
          </a:p>
          <a:p>
            <a:pPr lvl="1"/>
            <a:r>
              <a:rPr lang="ko-KR" altLang="en-US"/>
              <a:t>객체 소멸은 자바 가상 기계의 고유한 역할</a:t>
            </a:r>
            <a:endParaRPr lang="en-US" altLang="ko-KR"/>
          </a:p>
          <a:p>
            <a:pPr lvl="1"/>
            <a:r>
              <a:rPr lang="ko-KR" altLang="en-US"/>
              <a:t>자바 개발자에게는 매우 다행스러운 기능</a:t>
            </a:r>
            <a:endParaRPr lang="en-US" altLang="ko-KR"/>
          </a:p>
          <a:p>
            <a:pPr lvl="2"/>
            <a:r>
              <a:rPr lang="en-US" altLang="ko-KR"/>
              <a:t>C/C++</a:t>
            </a:r>
            <a:r>
              <a:rPr lang="ko-KR" altLang="en-US"/>
              <a:t>에서는 할당받은 객체를 개발자가 되돌려 주어야 함</a:t>
            </a:r>
            <a:endParaRPr lang="en-US" altLang="ko-KR"/>
          </a:p>
          <a:p>
            <a:pPr lvl="3"/>
            <a:r>
              <a:rPr lang="en-US" altLang="ko-KR"/>
              <a:t>C/C++</a:t>
            </a:r>
            <a:r>
              <a:rPr lang="ko-KR" altLang="en-US"/>
              <a:t> 프로그램 작성을 어렵게 만드는 요인</a:t>
            </a:r>
            <a:endParaRPr lang="en-US" altLang="ko-KR"/>
          </a:p>
          <a:p>
            <a:r>
              <a:rPr lang="ko-KR" altLang="en-US"/>
              <a:t>가비지</a:t>
            </a:r>
            <a:endParaRPr lang="en-US" altLang="ko-KR"/>
          </a:p>
          <a:p>
            <a:pPr lvl="1"/>
            <a:r>
              <a:rPr lang="ko-KR" altLang="en-US"/>
              <a:t>가리키는 레퍼런스가 하나도 없는 객체</a:t>
            </a:r>
            <a:endParaRPr lang="en-US" altLang="ko-KR"/>
          </a:p>
          <a:p>
            <a:pPr lvl="2"/>
            <a:r>
              <a:rPr lang="ko-KR" altLang="en-US"/>
              <a:t>누구도 사용할 수 없게 된 메모리</a:t>
            </a:r>
            <a:endParaRPr lang="en-US" altLang="ko-KR"/>
          </a:p>
          <a:p>
            <a:r>
              <a:rPr lang="ko-KR" altLang="en-US"/>
              <a:t>가비지 켈렉션</a:t>
            </a:r>
            <a:endParaRPr lang="en-US" altLang="ko-KR"/>
          </a:p>
          <a:p>
            <a:pPr lvl="1"/>
            <a:r>
              <a:rPr lang="ko-KR" altLang="en-US"/>
              <a:t>자바 가상 기계의 가비지 컬렉터가 자동으로 가비지 수집 반환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88840"/>
            <a:ext cx="788098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: </a:t>
            </a:r>
            <a:r>
              <a:rPr lang="ko-KR" altLang="en-US" dirty="0" err="1"/>
              <a:t>가비지의</a:t>
            </a:r>
            <a:r>
              <a:rPr lang="ko-KR" altLang="en-US" dirty="0"/>
              <a:t> 발생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4307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코드에서 언제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가비지가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발생하는지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 err="1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8435" y="1661600"/>
            <a:ext cx="568863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String a = new String("Good");</a:t>
            </a:r>
          </a:p>
          <a:p>
            <a:pPr defTabSz="180000"/>
            <a:r>
              <a:rPr lang="en-US" altLang="ko-KR" sz="1200" dirty="0"/>
              <a:t>		String b = new String("Bad");</a:t>
            </a:r>
          </a:p>
          <a:p>
            <a:pPr defTabSz="180000"/>
            <a:r>
              <a:rPr lang="en-US" altLang="ko-KR" sz="1200" dirty="0"/>
              <a:t>		String c = new String("Normal");</a:t>
            </a:r>
          </a:p>
          <a:p>
            <a:pPr defTabSz="180000"/>
            <a:r>
              <a:rPr lang="en-US" altLang="ko-KR" sz="1200" dirty="0"/>
              <a:t>		String d, e;</a:t>
            </a:r>
          </a:p>
          <a:p>
            <a:pPr defTabSz="180000"/>
            <a:r>
              <a:rPr lang="en-US" altLang="ko-KR" sz="1200" dirty="0"/>
              <a:t>		a = null; </a:t>
            </a:r>
          </a:p>
          <a:p>
            <a:pPr defTabSz="180000"/>
            <a:r>
              <a:rPr lang="en-US" altLang="ko-KR" sz="1200" dirty="0"/>
              <a:t>		d = c;</a:t>
            </a:r>
          </a:p>
          <a:p>
            <a:pPr defTabSz="180000"/>
            <a:r>
              <a:rPr lang="en-US" altLang="ko-KR" sz="1200" dirty="0"/>
              <a:t>		c = null;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1" y="3933056"/>
            <a:ext cx="5814419" cy="26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가비지 컬렉션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ko-KR" altLang="en-US" dirty="0"/>
              <a:t>자바에서 </a:t>
            </a:r>
            <a:r>
              <a:rPr lang="ko-KR" altLang="en-US" dirty="0" err="1"/>
              <a:t>가비지를</a:t>
            </a:r>
            <a:r>
              <a:rPr lang="ko-KR" altLang="en-US" dirty="0"/>
              <a:t> 자동 회수하는 과정</a:t>
            </a:r>
            <a:endParaRPr lang="en-US" altLang="ko-KR" dirty="0"/>
          </a:p>
          <a:p>
            <a:pPr lvl="2"/>
            <a:r>
              <a:rPr lang="ko-KR" altLang="en-US" dirty="0"/>
              <a:t>가용 메모리로 반환</a:t>
            </a:r>
            <a:endParaRPr lang="en-US" altLang="ko-KR" dirty="0"/>
          </a:p>
          <a:p>
            <a:pPr lvl="1"/>
            <a:r>
              <a:rPr lang="ko-KR" altLang="en-US" dirty="0" err="1"/>
              <a:t>가비지</a:t>
            </a:r>
            <a:r>
              <a:rPr lang="ko-KR" altLang="en-US" dirty="0"/>
              <a:t> 컬렉션 </a:t>
            </a:r>
            <a:r>
              <a:rPr lang="ko-KR" altLang="en-US" dirty="0" err="1"/>
              <a:t>스레드에</a:t>
            </a:r>
            <a:r>
              <a:rPr lang="ko-KR" altLang="en-US" dirty="0"/>
              <a:t> 의해 수행</a:t>
            </a:r>
            <a:endParaRPr lang="en-US" altLang="ko-KR" dirty="0"/>
          </a:p>
          <a:p>
            <a:r>
              <a:rPr lang="ko-KR" altLang="en-US" dirty="0"/>
              <a:t>개발자에 의한 강제 </a:t>
            </a:r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en-US" altLang="ko-KR" dirty="0"/>
              <a:t>System </a:t>
            </a:r>
            <a:r>
              <a:rPr lang="ko-KR" altLang="en-US" dirty="0"/>
              <a:t>또는 </a:t>
            </a:r>
            <a:r>
              <a:rPr lang="en-US" altLang="ko-KR" dirty="0"/>
              <a:t>Runtime </a:t>
            </a:r>
            <a:r>
              <a:rPr lang="ko-KR" altLang="en-US" dirty="0"/>
              <a:t>객체의 </a:t>
            </a:r>
            <a:r>
              <a:rPr lang="en-US" altLang="ko-KR" dirty="0" err="1"/>
              <a:t>gc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이 코드는 자바 가상 기계에 강력한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요청</a:t>
            </a:r>
            <a:endParaRPr lang="en-US" altLang="ko-KR" dirty="0"/>
          </a:p>
          <a:p>
            <a:pPr lvl="3"/>
            <a:r>
              <a:rPr lang="ko-KR" altLang="en-US" dirty="0"/>
              <a:t>그러나 자바 가상 기계가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시점을 전적으로 판단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8237" y="3907795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368974"/>
            <a:ext cx="5112568" cy="53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5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(class):</a:t>
            </a:r>
            <a:r>
              <a:rPr lang="ko-KR" altLang="en-US" dirty="0"/>
              <a:t> 객체 모양을 선언한 틀</a:t>
            </a:r>
            <a:r>
              <a:rPr lang="en-US" altLang="ko-KR" dirty="0"/>
              <a:t>(</a:t>
            </a:r>
            <a:r>
              <a:rPr lang="ko-KR" altLang="en-US" dirty="0"/>
              <a:t>캡슐화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멤버 함수</a:t>
            </a:r>
            <a:r>
              <a:rPr lang="en-US" altLang="ko-KR" dirty="0"/>
              <a:t>)</a:t>
            </a:r>
            <a:r>
              <a:rPr lang="ko-KR" altLang="en-US" dirty="0"/>
              <a:t>와 필드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</a:t>
            </a:r>
            <a:r>
              <a:rPr lang="ko-KR" altLang="en-US" dirty="0"/>
              <a:t>는 모두 클래스 내에 구현</a:t>
            </a:r>
            <a:endParaRPr lang="en-US" altLang="ko-KR" dirty="0"/>
          </a:p>
          <a:p>
            <a:pPr lvl="1"/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/>
              <a:t>클래스의 모양대로 생성된 실체</a:t>
            </a:r>
            <a:r>
              <a:rPr lang="en-US" altLang="ko-KR" dirty="0"/>
              <a:t>(instance)</a:t>
            </a:r>
          </a:p>
          <a:p>
            <a:pPr lvl="2"/>
            <a:r>
              <a:rPr lang="ko-KR" altLang="en-US" dirty="0"/>
              <a:t>객체 내 데이터에 대한 보호</a:t>
            </a:r>
            <a:r>
              <a:rPr lang="en-US" altLang="ko-KR" dirty="0"/>
              <a:t>, </a:t>
            </a:r>
            <a:r>
              <a:rPr lang="ko-KR" altLang="en-US" dirty="0"/>
              <a:t>외부 접근 제한</a:t>
            </a:r>
            <a:endParaRPr lang="en-US" altLang="ko-KR" dirty="0"/>
          </a:p>
          <a:p>
            <a:pPr lvl="3"/>
            <a:r>
              <a:rPr lang="ko-KR" altLang="en-US" dirty="0"/>
              <a:t>객체 외부에서는 비공개 멤버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에 직접 접근할 수 없음</a:t>
            </a:r>
            <a:endParaRPr lang="en-US" altLang="ko-KR" dirty="0"/>
          </a:p>
          <a:p>
            <a:pPr lvl="3"/>
            <a:r>
              <a:rPr lang="ko-KR" altLang="en-US" dirty="0"/>
              <a:t>객체 외부에서는 공개된 </a:t>
            </a:r>
            <a:r>
              <a:rPr lang="ko-KR" altLang="en-US" dirty="0" err="1"/>
              <a:t>메소드를</a:t>
            </a:r>
            <a:r>
              <a:rPr lang="ko-KR" altLang="en-US" dirty="0"/>
              <a:t> 통해 비공개 멤버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005064"/>
            <a:ext cx="7118330" cy="24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66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 있는 클래스 파일</a:t>
            </a:r>
            <a:r>
              <a:rPr lang="en-US" altLang="ko-KR" dirty="0"/>
              <a:t>(</a:t>
            </a:r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/>
              <a:t>.class)</a:t>
            </a:r>
            <a:r>
              <a:rPr lang="ko-KR" altLang="en-US" dirty="0"/>
              <a:t>을 저장하는 디렉터리</a:t>
            </a:r>
            <a:endParaRPr lang="en-US" altLang="ko-KR" dirty="0"/>
          </a:p>
          <a:p>
            <a:pPr lvl="1"/>
            <a:r>
              <a:rPr lang="ko-KR" altLang="en-US" dirty="0"/>
              <a:t>자바 응용프로그램은 하나 이상의 패키지로 구성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3" y="3068960"/>
            <a:ext cx="757809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5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09634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자바의 접근 지정자</a:t>
            </a:r>
            <a:endParaRPr lang="en-US" altLang="ko-KR" sz="2000" dirty="0"/>
          </a:p>
          <a:p>
            <a:pPr lvl="1"/>
            <a:r>
              <a:rPr lang="en-US" altLang="ko-KR" sz="1800" dirty="0"/>
              <a:t>4</a:t>
            </a:r>
            <a:r>
              <a:rPr lang="ko-KR" altLang="en-US" sz="1800" dirty="0"/>
              <a:t>가지</a:t>
            </a:r>
            <a:endParaRPr lang="en-US" altLang="ko-KR" sz="1800" dirty="0"/>
          </a:p>
          <a:p>
            <a:pPr lvl="2"/>
            <a:r>
              <a:rPr lang="en-US" altLang="ko-KR" sz="1600" dirty="0"/>
              <a:t>private, protected, public, </a:t>
            </a:r>
            <a:r>
              <a:rPr lang="ko-KR" altLang="en-US" sz="1600" dirty="0"/>
              <a:t>디폴트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접근 지정자의 목적</a:t>
            </a:r>
            <a:endParaRPr lang="en-US" altLang="ko-KR" sz="2000" dirty="0"/>
          </a:p>
          <a:p>
            <a:pPr lvl="1"/>
            <a:r>
              <a:rPr lang="ko-KR" altLang="en-US" sz="1800" dirty="0"/>
              <a:t>클래스나 일부 멤버를 공개하여 다른 클래스에서 접근하도록 허용</a:t>
            </a:r>
            <a:endParaRPr lang="en-US" altLang="ko-KR" sz="1800" dirty="0"/>
          </a:p>
          <a:p>
            <a:pPr lvl="1"/>
            <a:r>
              <a:rPr lang="ko-KR" altLang="en-US" sz="1800" dirty="0"/>
              <a:t>객체 지향 언어의 캡슐화 정책은 멤버를 보호하는 것</a:t>
            </a:r>
            <a:endParaRPr lang="en-US" altLang="ko-KR" sz="1800" dirty="0"/>
          </a:p>
          <a:p>
            <a:pPr lvl="2"/>
            <a:r>
              <a:rPr lang="ko-KR" altLang="en-US" sz="1600" dirty="0"/>
              <a:t>접근 지정은 캡슐화에 묶인 보호를 일부 해제할 목적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/>
              <a:t>접근 지정자에 따른 클래스나 멤버의 공개 범위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4797151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4730327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32829" y="493155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디폴트</a:t>
            </a:r>
          </a:p>
        </p:txBody>
      </p:sp>
      <p:sp>
        <p:nvSpPr>
          <p:cNvPr id="10" name="타원 9"/>
          <p:cNvSpPr/>
          <p:nvPr/>
        </p:nvSpPr>
        <p:spPr>
          <a:xfrm>
            <a:off x="1619672" y="4653135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40" y="4882492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511660" y="4437112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7576" y="4730327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771800" y="5871097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67944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96136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27743" y="5877271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외부로부터 완벽차단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31681" y="590600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동일 패키지에 허용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04930" y="5733255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동일 패키지와</a:t>
            </a:r>
            <a:endParaRPr lang="en-US" altLang="ko-KR" sz="1100" dirty="0"/>
          </a:p>
          <a:p>
            <a:r>
              <a:rPr lang="ko-KR" altLang="en-US" sz="1100" dirty="0"/>
              <a:t>자식 클래스에 허용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3730" y="5877271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모든 클래스에 허용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331640" y="6138881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51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접근 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/>
              <a:t>클래스 접근지정</a:t>
            </a:r>
            <a:endParaRPr lang="en-US" altLang="ko-KR" sz="1800" dirty="0"/>
          </a:p>
          <a:p>
            <a:pPr lvl="1"/>
            <a:r>
              <a:rPr lang="ko-KR" altLang="en-US" sz="1600" dirty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/>
              <a:t>public </a:t>
            </a:r>
            <a:r>
              <a:rPr lang="ko-KR" altLang="en-US" sz="1600" dirty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모든 클래스에게 접근 허용</a:t>
            </a:r>
            <a:endParaRPr lang="en-US" altLang="ko-KR" sz="1600" dirty="0"/>
          </a:p>
          <a:p>
            <a:pPr lvl="1"/>
            <a:r>
              <a:rPr lang="ko-KR" altLang="en-US" sz="1600" dirty="0"/>
              <a:t>디폴트 클래스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package-private</a:t>
            </a:r>
            <a:r>
              <a:rPr lang="ko-KR" altLang="en-US" sz="1600" dirty="0"/>
              <a:t>라고도 함</a:t>
            </a:r>
            <a:endParaRPr lang="en-US" altLang="ko-KR" sz="1600" dirty="0"/>
          </a:p>
          <a:p>
            <a:pPr lvl="2"/>
            <a:r>
              <a:rPr lang="ko-KR" altLang="en-US" sz="1600" dirty="0"/>
              <a:t>같은 패키지의 클래스에만 접근 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2120" y="199147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283435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700300" y="60621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852818"/>
            <a:ext cx="8877538" cy="22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99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접근 지정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/>
              <a:t>public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패키지에 관계 없이 모든 클래스에게 접근 허용</a:t>
            </a:r>
            <a:endParaRPr lang="en-US" altLang="ko-KR" sz="1600" dirty="0"/>
          </a:p>
          <a:p>
            <a:pPr lvl="1"/>
            <a:r>
              <a:rPr lang="en-US" altLang="ko-KR" sz="1800" dirty="0"/>
              <a:t>private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동일 클래스 내에만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클래스에서 접근 불가</a:t>
            </a:r>
            <a:endParaRPr lang="en-US" altLang="ko-KR" sz="1600" dirty="0"/>
          </a:p>
          <a:p>
            <a:pPr lvl="1"/>
            <a:r>
              <a:rPr lang="en-US" altLang="ko-KR" sz="1800" dirty="0"/>
              <a:t>protected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내의 다른 모든 클래스에게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클래스는 다른 패키지에 있어도 접근 가능</a:t>
            </a:r>
            <a:endParaRPr lang="en-US" altLang="ko-KR" sz="1600" dirty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클래스에게 접근 허용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2"/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645021"/>
            <a:ext cx="6641613" cy="18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75" y="4021068"/>
            <a:ext cx="8155305" cy="2548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455033"/>
            <a:ext cx="8178165" cy="25660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접근 지정자의 이해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private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ko-KR" altLang="en-US" sz="1400" dirty="0"/>
              <a:t>접근 지정 사례</a:t>
            </a:r>
          </a:p>
        </p:txBody>
      </p:sp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6" y="2583377"/>
            <a:ext cx="7908834" cy="4229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5" y="142824"/>
            <a:ext cx="7771528" cy="24220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9240" y="2708920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protected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1166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4-10 : </a:t>
            </a:r>
            <a:r>
              <a:rPr lang="ko-KR" altLang="en-US" dirty="0"/>
              <a:t>멤버의 접근 지정자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2008684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/>
              <a:t>aClass.b</a:t>
            </a:r>
            <a:r>
              <a:rPr lang="en-US" altLang="ko-KR" sz="1600" b="1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340768"/>
            <a:ext cx="665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컴파일 오류를 찾아 내고 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355976" y="2008684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/>
              <a:t>Sample </a:t>
            </a:r>
            <a:r>
              <a:rPr lang="ko-KR" altLang="en-US" sz="1400" dirty="0"/>
              <a:t>클래스의 </a:t>
            </a:r>
            <a:r>
              <a:rPr lang="en-US" altLang="ko-KR" sz="1400" dirty="0"/>
              <a:t>a</a:t>
            </a:r>
            <a:r>
              <a:rPr lang="ko-KR" altLang="en-US" sz="1400" dirty="0"/>
              <a:t>와 </a:t>
            </a:r>
            <a:r>
              <a:rPr lang="en-US" altLang="ko-KR" sz="1400" dirty="0"/>
              <a:t>c</a:t>
            </a:r>
            <a:r>
              <a:rPr lang="ko-KR" altLang="en-US" sz="1400" dirty="0"/>
              <a:t>는 각각 </a:t>
            </a:r>
            <a:r>
              <a:rPr lang="en-US" altLang="ko-KR" sz="1400" dirty="0"/>
              <a:t>public, default </a:t>
            </a:r>
            <a:r>
              <a:rPr lang="ko-KR" altLang="en-US" sz="1400" dirty="0"/>
              <a:t>지정자로 선언이 되었으므로</a:t>
            </a:r>
            <a:r>
              <a:rPr lang="en-US" altLang="ko-KR" sz="1400" dirty="0"/>
              <a:t>,</a:t>
            </a:r>
            <a:r>
              <a:rPr lang="ko-KR" altLang="en-US" sz="1400" dirty="0"/>
              <a:t> 같은 패키지에 속한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가능</a:t>
            </a:r>
            <a:endParaRPr lang="en-US" altLang="ko-KR" sz="1400" dirty="0"/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는 </a:t>
            </a:r>
            <a:r>
              <a:rPr lang="en-US" altLang="ko-KR" sz="1400" dirty="0"/>
              <a:t>private</a:t>
            </a:r>
            <a:r>
              <a:rPr lang="ko-KR" altLang="en-US" sz="1400" dirty="0"/>
              <a:t>으로 선언이 되었으므로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불가능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748486"/>
            <a:ext cx="616743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50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이해를 위한 그림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571307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사람은 모두 각각 눈을 가지고 태어난다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4940503" y="5759241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세상에는 이미 공기가 있으며 태어난 사람은</a:t>
            </a:r>
            <a:endParaRPr lang="en-US" altLang="ko-KR" sz="1400" dirty="0"/>
          </a:p>
          <a:p>
            <a:r>
              <a:rPr lang="ko-KR" altLang="en-US" sz="1400" dirty="0"/>
              <a:t>모두 공기를 공유한다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그리고 공기 역시 각 사람의 것이다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" y="1482393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534" y="1297727"/>
            <a:ext cx="5533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눈은 각 사람마다 있고 공기는 모든 사람이 소유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공유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2175129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멤버와 </a:t>
            </a:r>
            <a:r>
              <a:rPr lang="en-US" altLang="ko-KR" dirty="0"/>
              <a:t>non-static </a:t>
            </a:r>
            <a:r>
              <a:rPr lang="ko-KR" altLang="en-US" dirty="0"/>
              <a:t>멤버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non-static </a:t>
            </a:r>
            <a:r>
              <a:rPr lang="ko-KR" altLang="en-US" dirty="0"/>
              <a:t>멤버의 특성</a:t>
            </a:r>
            <a:endParaRPr lang="en-US" altLang="ko-KR" dirty="0"/>
          </a:p>
          <a:p>
            <a:pPr lvl="1"/>
            <a:r>
              <a:rPr lang="ko-KR" altLang="en-US" dirty="0"/>
              <a:t>공간적 특성 </a:t>
            </a:r>
            <a:r>
              <a:rPr lang="en-US" altLang="ko-KR" dirty="0"/>
              <a:t>– </a:t>
            </a:r>
            <a:r>
              <a:rPr lang="ko-KR" altLang="en-US" dirty="0"/>
              <a:t>멤버들은 객체마다 독립적으로 별도 존재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ko-KR" altLang="en-US" dirty="0"/>
              <a:t> 멤버라고도 부름</a:t>
            </a:r>
            <a:endParaRPr lang="en-US" altLang="ko-KR" dirty="0"/>
          </a:p>
          <a:p>
            <a:pPr lvl="1"/>
            <a:r>
              <a:rPr lang="ko-KR" altLang="en-US" dirty="0"/>
              <a:t>시간적 특성 </a:t>
            </a:r>
            <a:r>
              <a:rPr lang="en-US" altLang="ko-KR" dirty="0"/>
              <a:t>– </a:t>
            </a:r>
            <a:r>
              <a:rPr lang="ko-KR" altLang="en-US" dirty="0"/>
              <a:t>필드와 </a:t>
            </a:r>
            <a:r>
              <a:rPr lang="ko-KR" altLang="en-US" dirty="0" err="1"/>
              <a:t>메소드는</a:t>
            </a:r>
            <a:r>
              <a:rPr lang="ko-KR" altLang="en-US" dirty="0"/>
              <a:t> 객체 생성 후 비로소 사용 가능</a:t>
            </a:r>
            <a:endParaRPr lang="en-US" altLang="ko-KR" dirty="0"/>
          </a:p>
          <a:p>
            <a:pPr lvl="1"/>
            <a:r>
              <a:rPr lang="ko-KR" altLang="en-US" dirty="0" err="1"/>
              <a:t>비공유</a:t>
            </a:r>
            <a:r>
              <a:rPr lang="ko-KR" altLang="en-US" dirty="0"/>
              <a:t> 특성 </a:t>
            </a:r>
            <a:r>
              <a:rPr lang="en-US" altLang="ko-KR" dirty="0"/>
              <a:t>- </a:t>
            </a:r>
            <a:r>
              <a:rPr lang="ko-KR" altLang="en-US" dirty="0"/>
              <a:t>멤버들은 다른 객체에 의해 공유되지 않고 배타적</a:t>
            </a:r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/>
              <a:t>멤버란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객체마다 생기는 것이 아님</a:t>
            </a:r>
            <a:endParaRPr lang="en-US" altLang="ko-KR" dirty="0"/>
          </a:p>
          <a:p>
            <a:pPr lvl="1"/>
            <a:r>
              <a:rPr lang="ko-KR" altLang="en-US" dirty="0"/>
              <a:t>클래스당 하나만 생성됨</a:t>
            </a:r>
            <a:endParaRPr lang="en-US" altLang="ko-KR" dirty="0"/>
          </a:p>
          <a:p>
            <a:pPr lvl="2"/>
            <a:r>
              <a:rPr lang="ko-KR" altLang="en-US" dirty="0"/>
              <a:t>클래스 멤버라고도 부름</a:t>
            </a:r>
            <a:endParaRPr lang="en-US" altLang="ko-KR" dirty="0"/>
          </a:p>
          <a:p>
            <a:pPr lvl="1"/>
            <a:r>
              <a:rPr lang="ko-KR" altLang="en-US" dirty="0"/>
              <a:t>객체를 생성하지 않고 사용가능</a:t>
            </a:r>
            <a:endParaRPr lang="en-US" altLang="ko-KR" dirty="0"/>
          </a:p>
          <a:p>
            <a:pPr lvl="1"/>
            <a:r>
              <a:rPr lang="ko-KR" altLang="en-US" dirty="0"/>
              <a:t>특성</a:t>
            </a:r>
            <a:endParaRPr lang="en-US" altLang="ko-KR" dirty="0"/>
          </a:p>
          <a:p>
            <a:pPr lvl="2"/>
            <a:r>
              <a:rPr lang="ko-KR" altLang="en-US" dirty="0"/>
              <a:t>공간적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 당 하나만 생성</a:t>
            </a:r>
            <a:endParaRPr lang="en-US" altLang="ko-KR" dirty="0"/>
          </a:p>
          <a:p>
            <a:pPr lvl="2"/>
            <a:r>
              <a:rPr lang="ko-KR" altLang="en-US" dirty="0"/>
              <a:t>시간적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클래스가 로딩될 때 공간 할당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공유의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동일한 클래스의 모든 객체에 의해 공유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3429000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StaticSample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n; 						// non-static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void g() {...} 			// non-static </a:t>
            </a:r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m; 			// 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void f() {...} // static </a:t>
            </a:r>
            <a:r>
              <a:rPr lang="ko-KR" altLang="en-US" sz="1600" dirty="0" err="1"/>
              <a:t>메소드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non-static </a:t>
            </a:r>
            <a:r>
              <a:rPr lang="ko-KR" altLang="en-US" dirty="0"/>
              <a:t>멤버와 </a:t>
            </a:r>
            <a:r>
              <a:rPr lang="en-US" altLang="ko-KR" dirty="0"/>
              <a:t>static </a:t>
            </a:r>
            <a:r>
              <a:rPr lang="ko-KR" altLang="en-US" dirty="0"/>
              <a:t>멤버의 차이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7278166" cy="44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9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지향 특성 </a:t>
            </a:r>
            <a:r>
              <a:rPr lang="en-US" altLang="ko-K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상위 개체의 속성이 하위 개체에 물려짐</a:t>
            </a:r>
            <a:endParaRPr lang="en-US" altLang="ko-KR" dirty="0"/>
          </a:p>
          <a:p>
            <a:pPr lvl="1"/>
            <a:r>
              <a:rPr lang="ko-KR" altLang="en-US" dirty="0"/>
              <a:t>하위 객체가 상위 개체의 속성을 모두 가지는 관계</a:t>
            </a:r>
            <a:endParaRPr lang="en-US" altLang="ko-KR" dirty="0"/>
          </a:p>
          <a:p>
            <a:r>
              <a:rPr lang="ko-KR" altLang="en-US" dirty="0" err="1"/>
              <a:t>실세계의</a:t>
            </a:r>
            <a:r>
              <a:rPr lang="ko-KR" altLang="en-US" dirty="0"/>
              <a:t> 상속 사례</a:t>
            </a:r>
            <a:endParaRPr lang="en-US" altLang="ko-KR" dirty="0"/>
          </a:p>
          <a:p>
            <a:pPr lvl="1"/>
            <a:r>
              <a:rPr lang="ko-KR" altLang="en-US" dirty="0"/>
              <a:t>유전적 상속 관계</a:t>
            </a:r>
            <a:endParaRPr lang="en-US" altLang="ko-KR" dirty="0"/>
          </a:p>
          <a:p>
            <a:pPr lvl="2"/>
            <a:r>
              <a:rPr lang="ko-KR" altLang="en-US" dirty="0"/>
              <a:t>나무는 식물의 속성과 생물의 속성을 모두 가짐</a:t>
            </a:r>
            <a:endParaRPr lang="en-US" altLang="ko-KR" dirty="0"/>
          </a:p>
          <a:p>
            <a:pPr lvl="3"/>
            <a:r>
              <a:rPr lang="ko-KR" altLang="en-US" dirty="0"/>
              <a:t>그러므로 나무는 식물이다</a:t>
            </a:r>
            <a:r>
              <a:rPr lang="en-US" altLang="ko-KR" dirty="0"/>
              <a:t>. </a:t>
            </a:r>
            <a:r>
              <a:rPr lang="ko-KR" altLang="en-US" dirty="0"/>
              <a:t>나무는 </a:t>
            </a:r>
            <a:r>
              <a:rPr lang="ko-KR" altLang="en-US" dirty="0" err="1"/>
              <a:t>생물이다하고</a:t>
            </a:r>
            <a:r>
              <a:rPr lang="ko-KR" altLang="en-US" dirty="0"/>
              <a:t> 할 수 있음</a:t>
            </a:r>
            <a:endParaRPr lang="en-US" altLang="ko-KR" dirty="0"/>
          </a:p>
          <a:p>
            <a:pPr lvl="2"/>
            <a:r>
              <a:rPr lang="ko-KR" altLang="en-US" dirty="0"/>
              <a:t>사람은 생물의 속성은 가지지만 식물의 속성은 가지고 있지 않음</a:t>
            </a:r>
            <a:endParaRPr lang="en-US" altLang="ko-KR" dirty="0"/>
          </a:p>
          <a:p>
            <a:pPr lvl="3"/>
            <a:r>
              <a:rPr lang="ko-KR" altLang="en-US" dirty="0"/>
              <a:t>그러므로 사람은 생물이다라고 할 수 있지만</a:t>
            </a:r>
            <a:r>
              <a:rPr lang="en-US" altLang="ko-KR" dirty="0"/>
              <a:t>, </a:t>
            </a:r>
            <a:r>
              <a:rPr lang="ko-KR" altLang="en-US" dirty="0"/>
              <a:t>하지만 사람은 식물이다라고 할 수 없음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616624" cy="24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-27384"/>
            <a:ext cx="8640960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멤버를 객체의 멤버로 접근하는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DAF401-1465-429E-AA1C-390B6C24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47649"/>
            <a:ext cx="5893809" cy="63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4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24AAA0-D93E-4C2E-ACF3-2FD524B5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76672"/>
            <a:ext cx="7452828" cy="63821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-27384"/>
            <a:ext cx="8856984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멤버를 클래스 이름으로 접근하는 사례</a:t>
            </a:r>
          </a:p>
        </p:txBody>
      </p:sp>
    </p:spTree>
    <p:extLst>
      <p:ext uri="{BB962C8B-B14F-4D97-AF65-F5344CB8AC3E}">
        <p14:creationId xmlns:p14="http://schemas.microsoft.com/office/powerpoint/2010/main" val="1187799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static</a:t>
            </a:r>
            <a:r>
              <a:rPr lang="ko-KR" altLang="en-US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전역 변수와 전역 함수를 만들 때 활용</a:t>
            </a:r>
            <a:endParaRPr lang="en-US" altLang="ko-KR" dirty="0"/>
          </a:p>
          <a:p>
            <a:pPr lvl="1"/>
            <a:r>
              <a:rPr lang="ko-KR" altLang="en-US" dirty="0"/>
              <a:t>전역변수나 전역 함수는 </a:t>
            </a:r>
            <a:r>
              <a:rPr lang="en-US" altLang="ko-KR" dirty="0"/>
              <a:t>static</a:t>
            </a:r>
            <a:r>
              <a:rPr lang="ko-KR" altLang="en-US" dirty="0"/>
              <a:t>으로 클래스에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/>
              <a:t>static </a:t>
            </a:r>
            <a:r>
              <a:rPr lang="ko-KR" altLang="en-US" dirty="0"/>
              <a:t>멤버를 가진 클래스 사례</a:t>
            </a:r>
            <a:endParaRPr lang="en-US" altLang="ko-KR" dirty="0"/>
          </a:p>
          <a:p>
            <a:pPr lvl="2"/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en-US" altLang="ko-KR" dirty="0"/>
              <a:t>: </a:t>
            </a:r>
            <a:r>
              <a:rPr lang="en-US" altLang="ko-KR" dirty="0" err="1"/>
              <a:t>java.lang.Math</a:t>
            </a:r>
            <a:endParaRPr lang="en-US" altLang="ko-KR" dirty="0"/>
          </a:p>
          <a:p>
            <a:pPr lvl="3"/>
            <a:r>
              <a:rPr lang="ko-KR" altLang="en-US" dirty="0"/>
              <a:t>모든 필드와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/>
              <a:t>public static</a:t>
            </a:r>
            <a:r>
              <a:rPr lang="ko-KR" altLang="en-US" dirty="0"/>
              <a:t>으로 선언</a:t>
            </a:r>
            <a:endParaRPr lang="en-US" altLang="ko-KR" dirty="0"/>
          </a:p>
          <a:p>
            <a:pPr lvl="3"/>
            <a:r>
              <a:rPr lang="ko-KR" altLang="en-US" dirty="0"/>
              <a:t>다른 모든 클래스에서 사용할 수 있음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공유 멤버를 작성할 때</a:t>
            </a:r>
            <a:endParaRPr lang="en-US" altLang="ko-KR" dirty="0"/>
          </a:p>
          <a:p>
            <a:pPr lvl="1"/>
            <a:r>
              <a:rPr lang="en-US" altLang="ko-KR" dirty="0"/>
              <a:t>static</a:t>
            </a:r>
            <a:r>
              <a:rPr lang="ko-KR" altLang="en-US" dirty="0"/>
              <a:t> 필드나 </a:t>
            </a:r>
            <a:r>
              <a:rPr lang="ko-KR" altLang="en-US" dirty="0" err="1"/>
              <a:t>메소드는</a:t>
            </a:r>
            <a:r>
              <a:rPr lang="ko-KR" altLang="en-US" dirty="0"/>
              <a:t> 하나만 생성</a:t>
            </a:r>
            <a:r>
              <a:rPr lang="en-US" altLang="ko-KR" dirty="0"/>
              <a:t>.</a:t>
            </a:r>
            <a:r>
              <a:rPr lang="ko-KR" altLang="en-US" dirty="0"/>
              <a:t> 클래스의 객체들 공유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9592" y="3553735"/>
            <a:ext cx="3336007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cos(double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random();</a:t>
            </a:r>
          </a:p>
          <a:p>
            <a:r>
              <a:rPr lang="en-US" altLang="ko-KR" sz="1400" dirty="0"/>
              <a:t>   ...</a:t>
            </a:r>
          </a:p>
          <a:p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4837237"/>
            <a:ext cx="43204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(-5);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2000" y="3817496"/>
            <a:ext cx="43204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strike="sngStrike" dirty="0"/>
              <a:t>Math m = new Math();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Math()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생성자는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private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777485" y="3501008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잘못된 사용법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599695" y="451783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바른 사용법</a:t>
            </a:r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30445"/>
            <a:ext cx="9371384" cy="990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4-11 : static </a:t>
            </a:r>
            <a:r>
              <a:rPr lang="ko-KR" altLang="en-US" dirty="0"/>
              <a:t>멤버를 가진 </a:t>
            </a:r>
            <a:r>
              <a:rPr lang="en-US" altLang="ko-KR" dirty="0" err="1"/>
              <a:t>Calc</a:t>
            </a:r>
            <a:r>
              <a:rPr lang="en-US" altLang="ko-KR" dirty="0"/>
              <a:t> </a:t>
            </a:r>
            <a:r>
              <a:rPr lang="ko-KR" altLang="en-US" dirty="0"/>
              <a:t>클래스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8536" y="1340768"/>
            <a:ext cx="8063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전역 함수로 작성하고자 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abs, max, min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함수를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작성하고 호출하는 사례를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2648" y="2017002"/>
            <a:ext cx="482344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 { return a&gt;0?a:-a;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a:b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min(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b:a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CalcEx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Calc.abs</a:t>
            </a:r>
            <a:r>
              <a:rPr lang="en-US" altLang="ko-KR" sz="1400" b="1" dirty="0"/>
              <a:t>(-5)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Calc.max</a:t>
            </a:r>
            <a:r>
              <a:rPr lang="en-US" altLang="ko-KR" sz="1400" b="1" dirty="0"/>
              <a:t>(10, 8)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Calc.min</a:t>
            </a:r>
            <a:r>
              <a:rPr lang="en-US" altLang="ko-KR" sz="1400" b="1" dirty="0"/>
              <a:t>(-3, -8)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157192"/>
            <a:ext cx="482344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10</a:t>
            </a:r>
          </a:p>
          <a:p>
            <a:r>
              <a:rPr lang="en-US" altLang="ko-KR" sz="1400" dirty="0"/>
              <a:t>-8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3045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non-static </a:t>
            </a:r>
            <a:r>
              <a:rPr lang="ko-KR" altLang="en-US" dirty="0"/>
              <a:t>멤버 접근할 수 없음</a:t>
            </a:r>
            <a:endParaRPr lang="en-US" altLang="ko-KR" dirty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실행될 수 있기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non-static </a:t>
            </a:r>
            <a:r>
              <a:rPr lang="ko-KR" altLang="en-US" dirty="0" err="1"/>
              <a:t>메소드와</a:t>
            </a:r>
            <a:r>
              <a:rPr lang="en-US" altLang="ko-KR" dirty="0"/>
              <a:t> </a:t>
            </a:r>
            <a:r>
              <a:rPr lang="ko-KR" altLang="en-US" dirty="0"/>
              <a:t>필드 사용 불가</a:t>
            </a:r>
            <a:endParaRPr lang="en-US" altLang="ko-KR" dirty="0"/>
          </a:p>
          <a:p>
            <a:pPr lvl="2"/>
            <a:r>
              <a:rPr lang="ko-KR" altLang="en-US" dirty="0"/>
              <a:t>반대로</a:t>
            </a:r>
            <a:r>
              <a:rPr lang="en-US" altLang="ko-KR" dirty="0"/>
              <a:t>, non-static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멤버 사용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71600" y="2839058"/>
            <a:ext cx="7483747" cy="3830302"/>
            <a:chOff x="1096582" y="3030912"/>
            <a:chExt cx="7483747" cy="38303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82" y="4258666"/>
              <a:ext cx="7483747" cy="26025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6393" y="3030912"/>
              <a:ext cx="7052310" cy="126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객체가 생성되지 않은 상황에서도 호출이 가능하므로</a:t>
            </a:r>
            <a:r>
              <a:rPr lang="en-US" altLang="ko-KR" dirty="0"/>
              <a:t>, </a:t>
            </a:r>
            <a:r>
              <a:rPr lang="ko-KR" altLang="en-US" dirty="0"/>
              <a:t>현재 객체를 가리키는 </a:t>
            </a:r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6" y="2636912"/>
            <a:ext cx="7623810" cy="2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5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4-12 : static</a:t>
            </a:r>
            <a:r>
              <a:rPr lang="ko-KR" altLang="en-US" dirty="0"/>
              <a:t>을 </a:t>
            </a:r>
            <a:r>
              <a:rPr lang="ko-KR" altLang="en-US"/>
              <a:t>이용한 환율 계산기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65796" y="1700808"/>
            <a:ext cx="710653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200">
                <a:latin typeface="+mj-lt"/>
              </a:defRPr>
            </a:lvl1pPr>
          </a:lstStyle>
          <a:p>
            <a:r>
              <a:rPr lang="en-US" altLang="ko-KR" dirty="0"/>
              <a:t>class </a:t>
            </a:r>
            <a:r>
              <a:rPr lang="en-US" altLang="ko-KR" dirty="0" err="1"/>
              <a:t>CurrencyConverter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private </a:t>
            </a:r>
            <a:r>
              <a:rPr lang="en-US" altLang="ko-KR" b="1" dirty="0"/>
              <a:t>static</a:t>
            </a:r>
            <a:r>
              <a:rPr lang="en-US" altLang="ko-KR" dirty="0"/>
              <a:t> double rate; //  </a:t>
            </a:r>
            <a:r>
              <a:rPr lang="ko-KR" altLang="en-US" dirty="0"/>
              <a:t>한국 원화에 대한 환율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public </a:t>
            </a:r>
            <a:r>
              <a:rPr lang="en-US" altLang="ko-KR" b="1" dirty="0"/>
              <a:t>static</a:t>
            </a:r>
            <a:r>
              <a:rPr lang="en-US" altLang="ko-KR" dirty="0"/>
              <a:t> double </a:t>
            </a:r>
            <a:r>
              <a:rPr lang="en-US" altLang="ko-KR" dirty="0" err="1"/>
              <a:t>toDollar</a:t>
            </a:r>
            <a:r>
              <a:rPr lang="en-US" altLang="ko-KR" dirty="0"/>
              <a:t>(double won) {</a:t>
            </a:r>
          </a:p>
          <a:p>
            <a:r>
              <a:rPr lang="en-US" altLang="ko-KR" dirty="0"/>
              <a:t>		return won/rate; // </a:t>
            </a:r>
            <a:r>
              <a:rPr lang="ko-KR" altLang="en-US" dirty="0"/>
              <a:t>한국 원화를 달러로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 </a:t>
            </a:r>
            <a:r>
              <a:rPr lang="en-US" altLang="ko-KR" dirty="0"/>
              <a:t>double </a:t>
            </a:r>
            <a:r>
              <a:rPr lang="en-US" altLang="ko-KR" dirty="0" err="1"/>
              <a:t>toKWR</a:t>
            </a:r>
            <a:r>
              <a:rPr lang="en-US" altLang="ko-KR" dirty="0"/>
              <a:t>(double dollar) {</a:t>
            </a:r>
          </a:p>
          <a:p>
            <a:r>
              <a:rPr lang="en-US" altLang="ko-KR" dirty="0"/>
              <a:t>		return dollar * rate; // </a:t>
            </a:r>
            <a:r>
              <a:rPr lang="ko-KR" altLang="en-US" dirty="0"/>
              <a:t>달러를 한국 원화로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</a:t>
            </a:r>
            <a:r>
              <a:rPr lang="en-US" altLang="ko-KR" dirty="0"/>
              <a:t> void </a:t>
            </a:r>
            <a:r>
              <a:rPr lang="en-US" altLang="ko-KR" dirty="0" err="1"/>
              <a:t>setRate</a:t>
            </a:r>
            <a:r>
              <a:rPr lang="en-US" altLang="ko-KR" dirty="0"/>
              <a:t>(double r) {</a:t>
            </a:r>
          </a:p>
          <a:p>
            <a:r>
              <a:rPr lang="en-US" altLang="ko-KR" dirty="0"/>
              <a:t>		rate = r; // </a:t>
            </a:r>
            <a:r>
              <a:rPr lang="ko-KR" altLang="en-US" dirty="0"/>
              <a:t>환율 설정</a:t>
            </a:r>
            <a:r>
              <a:rPr lang="en-US" altLang="ko-KR" dirty="0"/>
              <a:t>. KWR/$1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StaticMember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</a:t>
            </a:r>
            <a:r>
              <a:rPr lang="en-US" altLang="ko-KR" dirty="0"/>
              <a:t>("</a:t>
            </a:r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");</a:t>
            </a:r>
          </a:p>
          <a:p>
            <a:r>
              <a:rPr lang="en-US" altLang="ko-KR" dirty="0"/>
              <a:t>		double rate = </a:t>
            </a:r>
            <a:r>
              <a:rPr lang="en-US" altLang="ko-KR" dirty="0" err="1"/>
              <a:t>scanner.nextDouble</a:t>
            </a:r>
            <a:r>
              <a:rPr lang="en-US" altLang="ko-KR" dirty="0"/>
              <a:t>();</a:t>
            </a:r>
          </a:p>
          <a:p>
            <a:r>
              <a:rPr lang="en-US" altLang="ko-KR" b="1" dirty="0"/>
              <a:t>		</a:t>
            </a:r>
            <a:r>
              <a:rPr lang="en-US" altLang="ko-KR" b="1" dirty="0" err="1"/>
              <a:t>CurrencyConverter.setRate</a:t>
            </a:r>
            <a:r>
              <a:rPr lang="en-US" altLang="ko-KR" b="1" dirty="0"/>
              <a:t>(rate);</a:t>
            </a:r>
            <a:r>
              <a:rPr lang="en-US" altLang="ko-KR" dirty="0"/>
              <a:t> // </a:t>
            </a:r>
            <a:r>
              <a:rPr lang="ko-KR" altLang="en-US" dirty="0"/>
              <a:t>미국 달러 환율 설정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$" + </a:t>
            </a:r>
            <a:r>
              <a:rPr lang="en-US" altLang="ko-KR" b="1" dirty="0" err="1"/>
              <a:t>CurrencyConverter.toDollar</a:t>
            </a:r>
            <a:r>
              <a:rPr lang="en-US" altLang="ko-KR" b="1" dirty="0"/>
              <a:t>(1000000) </a:t>
            </a:r>
            <a:r>
              <a:rPr lang="en-US" altLang="ko-KR" dirty="0"/>
              <a:t>+"</a:t>
            </a:r>
            <a:r>
              <a:rPr lang="ko-KR" altLang="en-US" dirty="0"/>
              <a:t>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("$100</a:t>
            </a:r>
            <a:r>
              <a:rPr lang="ko-KR" altLang="en-US" dirty="0"/>
              <a:t>는 </a:t>
            </a:r>
            <a:r>
              <a:rPr lang="en-US" altLang="ko-KR" dirty="0"/>
              <a:t>" + </a:t>
            </a:r>
            <a:r>
              <a:rPr lang="en-US" altLang="ko-KR" b="1" dirty="0" err="1"/>
              <a:t>CurrencyConverter.toKWR</a:t>
            </a:r>
            <a:r>
              <a:rPr lang="en-US" altLang="ko-KR" b="1" dirty="0"/>
              <a:t>(100)</a:t>
            </a:r>
            <a:r>
              <a:rPr lang="en-US" altLang="ko-KR" dirty="0"/>
              <a:t> + "</a:t>
            </a:r>
            <a:r>
              <a:rPr lang="ko-KR" altLang="en-US" dirty="0"/>
              <a:t>원입니다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796" y="6093296"/>
            <a:ext cx="709877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</a:t>
            </a:r>
            <a:r>
              <a:rPr lang="en-US" altLang="ko-KR" dirty="0">
                <a:solidFill>
                  <a:srgbClr val="00B050"/>
                </a:solidFill>
              </a:rPr>
              <a:t>1121</a:t>
            </a:r>
          </a:p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$892.0606601248885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$100</a:t>
            </a:r>
            <a:r>
              <a:rPr lang="ko-KR" altLang="en-US" dirty="0"/>
              <a:t>는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8" name="직사각형 7"/>
          <p:cNvSpPr/>
          <p:nvPr/>
        </p:nvSpPr>
        <p:spPr>
          <a:xfrm>
            <a:off x="771526" y="1340768"/>
            <a:ext cx="72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멤버를 이용하여 달러와 원화를 변환 해주는 환율 계산기를 만들어보자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5244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클래스와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클래스 </a:t>
            </a:r>
            <a:r>
              <a:rPr lang="en-US" altLang="ko-KR" dirty="0"/>
              <a:t>- </a:t>
            </a:r>
            <a:r>
              <a:rPr lang="ko-KR" altLang="en-US" dirty="0"/>
              <a:t>클래스 상속 불가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final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오버라이딩</a:t>
            </a:r>
            <a:r>
              <a:rPr lang="ko-KR" altLang="en-US" dirty="0"/>
              <a:t> 불가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2265" y="2132856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final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FinalClass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.....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b="1" dirty="0"/>
              <a:t>컴파일 오류</a:t>
            </a:r>
            <a:r>
              <a:rPr lang="en-US" altLang="ko-KR" sz="1400" b="1" dirty="0"/>
              <a:t>.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상속 불가</a:t>
            </a:r>
          </a:p>
          <a:p>
            <a:pPr lvl="1"/>
            <a:r>
              <a:rPr lang="en-US" altLang="ko-KR" sz="1400" dirty="0"/>
              <a:t>.....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42265" y="4561748"/>
            <a:ext cx="6357982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finalMethod</a:t>
            </a:r>
            <a:r>
              <a:rPr lang="en-US" altLang="ko-KR" sz="1400" b="1" dirty="0"/>
              <a:t>() </a:t>
            </a:r>
            <a:r>
              <a:rPr lang="en-US" altLang="ko-KR" sz="1400" dirty="0"/>
              <a:t>{ ... }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SubClass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</a:t>
            </a:r>
            <a:r>
              <a:rPr lang="ko-KR" altLang="en-US" sz="1400" dirty="0"/>
              <a:t>상속</a:t>
            </a:r>
            <a:endParaRPr lang="en-US" altLang="ko-KR" sz="1400" dirty="0"/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finalMethod</a:t>
            </a:r>
            <a:r>
              <a:rPr lang="en-US" altLang="ko-KR" sz="1400" dirty="0"/>
              <a:t>() { ... } // </a:t>
            </a:r>
            <a:r>
              <a:rPr lang="ko-KR" altLang="en-US" sz="1400" b="1" dirty="0"/>
              <a:t>컴파일 오류</a:t>
            </a:r>
            <a:r>
              <a:rPr lang="en-US" altLang="ko-KR" sz="1400" dirty="0"/>
              <a:t>, </a:t>
            </a:r>
            <a:r>
              <a:rPr lang="ko-KR" altLang="en-US" sz="1400" b="1" dirty="0" err="1"/>
              <a:t>오버라이딩</a:t>
            </a:r>
            <a:r>
              <a:rPr lang="ko-KR" altLang="en-US" sz="1400" b="1" dirty="0"/>
              <a:t> 할 수 없음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56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final </a:t>
            </a:r>
            <a:r>
              <a:rPr lang="ko-KR" altLang="en-US"/>
              <a:t>필드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final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상수 선언</a:t>
            </a:r>
            <a:endParaRPr lang="en-US" altLang="ko-KR" dirty="0"/>
          </a:p>
          <a:p>
            <a:pPr lvl="1"/>
            <a:r>
              <a:rPr lang="ko-KR" altLang="en-US" dirty="0"/>
              <a:t>상수를 선언할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상수 필드는 선언 시에 초기 값을 지정하여야 한다</a:t>
            </a:r>
            <a:endParaRPr lang="en-US" altLang="ko-KR" dirty="0"/>
          </a:p>
          <a:p>
            <a:pPr lvl="1"/>
            <a:r>
              <a:rPr lang="ko-KR" altLang="en-US" dirty="0"/>
              <a:t>상수 필드는 실행 중에 값을 변경할 수 없다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FinalFieldClass</a:t>
            </a:r>
            <a:r>
              <a:rPr lang="en-US" altLang="ko-KR" sz="1400" dirty="0"/>
              <a:t> {</a:t>
            </a:r>
            <a:endParaRPr lang="ko-KR" altLang="en-US" sz="1400" dirty="0"/>
          </a:p>
          <a:p>
            <a:pPr lvl="1"/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ROWS = 10; // </a:t>
            </a:r>
            <a:r>
              <a:rPr lang="ko-KR" altLang="en-US" sz="1400" dirty="0"/>
              <a:t>상수 정의</a:t>
            </a:r>
            <a:r>
              <a:rPr lang="en-US" altLang="ko-KR" sz="1400" dirty="0"/>
              <a:t>, </a:t>
            </a:r>
            <a:r>
              <a:rPr lang="ko-KR" altLang="en-US" sz="1400" dirty="0"/>
              <a:t>이때 초기 값</a:t>
            </a:r>
            <a:r>
              <a:rPr lang="en-US" altLang="ko-KR" sz="1400" dirty="0"/>
              <a:t>(10)</a:t>
            </a:r>
            <a:r>
              <a:rPr lang="ko-KR" altLang="en-US" sz="1400" dirty="0"/>
              <a:t>을 반드시 설정</a:t>
            </a:r>
          </a:p>
          <a:p>
            <a:pPr lvl="1"/>
            <a:endParaRPr lang="en-US" altLang="ko-KR" sz="1400" dirty="0"/>
          </a:p>
          <a:p>
            <a:pPr lvl="1"/>
            <a:r>
              <a:rPr lang="en-US" altLang="ko-KR" sz="1400" dirty="0"/>
              <a:t>void f() {</a:t>
            </a:r>
            <a:endParaRPr lang="ko-KR" altLang="en-US" sz="14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[ROWS]; // </a:t>
            </a:r>
            <a:r>
              <a:rPr lang="ko-KR" altLang="en-US" sz="1400" dirty="0"/>
              <a:t>상수 활용</a:t>
            </a:r>
          </a:p>
          <a:p>
            <a:pPr lvl="2"/>
            <a:r>
              <a:rPr lang="en-US" altLang="ko-KR" sz="1400" strike="sngStrike" dirty="0"/>
              <a:t>ROWS = 30;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b="1" dirty="0"/>
              <a:t>컴파일 오류 발생</a:t>
            </a:r>
            <a:r>
              <a:rPr lang="en-US" altLang="ko-KR" sz="1400" dirty="0"/>
              <a:t>, final </a:t>
            </a:r>
            <a:r>
              <a:rPr lang="ko-KR" altLang="en-US" sz="1400" dirty="0"/>
              <a:t>필드 값을 변경할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/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492896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SharedClass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b="1" dirty="0"/>
              <a:t>public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static final</a:t>
            </a:r>
            <a:r>
              <a:rPr lang="en-US" altLang="ko-KR" sz="1400" dirty="0"/>
              <a:t> double PI = 3.14;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98" y="5229200"/>
            <a:ext cx="420814" cy="3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80928"/>
            <a:ext cx="6480720" cy="3763685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1137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상속</a:t>
            </a:r>
            <a:endParaRPr lang="en-US" altLang="ko-KR" sz="2000" dirty="0"/>
          </a:p>
          <a:p>
            <a:pPr lvl="1"/>
            <a:r>
              <a:rPr lang="ko-KR" altLang="en-US" sz="1800" dirty="0"/>
              <a:t>자식 클래스가 부모 클래스의 속성 물려받고</a:t>
            </a:r>
            <a:r>
              <a:rPr lang="en-US" altLang="ko-KR" sz="1800" dirty="0"/>
              <a:t>,</a:t>
            </a:r>
            <a:r>
              <a:rPr lang="ko-KR" altLang="en-US" sz="1800" dirty="0"/>
              <a:t> 기능 확장</a:t>
            </a:r>
            <a:endParaRPr lang="en-US" altLang="ko-KR" sz="1800" dirty="0"/>
          </a:p>
          <a:p>
            <a:pPr lvl="2"/>
            <a:r>
              <a:rPr lang="ko-KR" altLang="en-US" sz="1600" dirty="0"/>
              <a:t>부모 클래스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하위 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서브 클래스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클래스를 재사용하고</a:t>
            </a:r>
            <a:r>
              <a:rPr lang="en-US" altLang="ko-KR" sz="1600" dirty="0"/>
              <a:t>  </a:t>
            </a:r>
            <a:r>
              <a:rPr lang="ko-KR" altLang="en-US" sz="1600" dirty="0"/>
              <a:t>새로운 특성 추가 </a:t>
            </a:r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4208" y="3501008"/>
            <a:ext cx="2472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200" dirty="0"/>
              <a:t>* </a:t>
            </a:r>
            <a:r>
              <a:rPr lang="ko-KR" altLang="en-US" sz="1200" dirty="0"/>
              <a:t>자바는 클래스 다중 상속 없음</a:t>
            </a:r>
            <a:r>
              <a:rPr lang="en-US" altLang="ko-KR" sz="1200" dirty="0"/>
              <a:t>.  </a:t>
            </a:r>
          </a:p>
          <a:p>
            <a:pPr marL="0" lvl="1"/>
            <a:r>
              <a:rPr lang="en-US" altLang="ko-KR" sz="1200" dirty="0"/>
              <a:t>  </a:t>
            </a:r>
            <a:r>
              <a:rPr lang="ko-KR" altLang="en-US" sz="1200" dirty="0"/>
              <a:t>인터페이스 다중 상속 허용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지향의 특성 </a:t>
            </a:r>
            <a:r>
              <a:rPr lang="en-US" altLang="ko-K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다형성</a:t>
            </a:r>
            <a:endParaRPr lang="ko-KR" alt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92500"/>
          </a:bodyPr>
          <a:lstStyle/>
          <a:p>
            <a:r>
              <a:rPr lang="ko-KR" altLang="en-US" dirty="0" err="1"/>
              <a:t>다형성</a:t>
            </a:r>
            <a:endParaRPr lang="en-US" altLang="ko-KR" dirty="0"/>
          </a:p>
          <a:p>
            <a:pPr lvl="1"/>
            <a:r>
              <a:rPr lang="ko-KR" altLang="en-US" dirty="0"/>
              <a:t>같은 이름의 </a:t>
            </a:r>
            <a:r>
              <a:rPr lang="ko-KR" altLang="en-US" dirty="0" err="1"/>
              <a:t>메소드가</a:t>
            </a:r>
            <a:r>
              <a:rPr lang="ko-KR" altLang="en-US" dirty="0"/>
              <a:t> 클래스나 객체에 따라 다르게 동작하도록 구현</a:t>
            </a:r>
            <a:endParaRPr lang="en-US" altLang="ko-KR" dirty="0"/>
          </a:p>
          <a:p>
            <a:pPr lvl="1"/>
            <a:r>
              <a:rPr lang="ko-KR" altLang="en-US" dirty="0" err="1"/>
              <a:t>다형성</a:t>
            </a:r>
            <a:r>
              <a:rPr lang="ko-KR" altLang="en-US" dirty="0"/>
              <a:t> 사례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/>
              <a:t>같은 이름이지만 다르게 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서브 클래스마다 다르게 구현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0968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언어의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소프트웨어의 생산성 향상</a:t>
            </a:r>
            <a:endParaRPr lang="en-US" altLang="ko-KR" dirty="0"/>
          </a:p>
          <a:p>
            <a:pPr lvl="1"/>
            <a:r>
              <a:rPr lang="ko-KR" altLang="en-US" dirty="0"/>
              <a:t>컴퓨터 산업 발전에 따라 소프트웨어의 생명 주기</a:t>
            </a:r>
            <a:r>
              <a:rPr lang="en-US" altLang="ko-KR" dirty="0"/>
              <a:t>(life cycle)</a:t>
            </a:r>
            <a:r>
              <a:rPr lang="ko-KR" altLang="en-US" dirty="0"/>
              <a:t> 단축</a:t>
            </a:r>
            <a:endParaRPr lang="en-US" altLang="ko-KR" dirty="0"/>
          </a:p>
          <a:p>
            <a:pPr lvl="2"/>
            <a:r>
              <a:rPr lang="ko-KR" altLang="en-US" dirty="0"/>
              <a:t>소프트웨어를 빠른 속도로 생산할 필요성 증대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캡슐화 등 소프트웨어 재사용을 위한 여러 장치 내장</a:t>
            </a:r>
            <a:endParaRPr lang="en-US" altLang="ko-KR" dirty="0"/>
          </a:p>
          <a:p>
            <a:pPr lvl="2"/>
            <a:r>
              <a:rPr lang="ko-KR" altLang="en-US" dirty="0"/>
              <a:t>소프트웨어 재사용과 부분 수정 빠름</a:t>
            </a:r>
            <a:endParaRPr lang="en-US" altLang="ko-KR" dirty="0"/>
          </a:p>
          <a:p>
            <a:pPr lvl="2"/>
            <a:r>
              <a:rPr lang="ko-KR" altLang="en-US" dirty="0"/>
              <a:t>소프트웨어를 다시 만드는 부담 대폭 줄임</a:t>
            </a:r>
            <a:endParaRPr lang="en-US" altLang="ko-KR" dirty="0"/>
          </a:p>
          <a:p>
            <a:pPr lvl="2"/>
            <a:r>
              <a:rPr lang="ko-KR" altLang="en-US" dirty="0"/>
              <a:t>소프트웨어 생산성 향상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실세계에</a:t>
            </a:r>
            <a:r>
              <a:rPr lang="ko-KR" altLang="en-US" dirty="0"/>
              <a:t> 대한 쉬운 모델링</a:t>
            </a:r>
            <a:endParaRPr lang="en-US" altLang="ko-KR" dirty="0"/>
          </a:p>
          <a:p>
            <a:pPr lvl="1"/>
            <a:r>
              <a:rPr lang="ko-KR" altLang="en-US" dirty="0"/>
              <a:t>컴퓨터 초기 시대의 프로그래밍</a:t>
            </a:r>
            <a:endParaRPr lang="en-US" altLang="ko-KR" dirty="0"/>
          </a:p>
          <a:p>
            <a:pPr lvl="2"/>
            <a:r>
              <a:rPr lang="ko-KR" altLang="en-US" dirty="0"/>
              <a:t>수학 계산</a:t>
            </a:r>
            <a:r>
              <a:rPr lang="en-US" altLang="ko-KR" dirty="0"/>
              <a:t>/</a:t>
            </a:r>
            <a:r>
              <a:rPr lang="ko-KR" altLang="en-US" dirty="0"/>
              <a:t>통계 처리를 하는 등 처리 과정</a:t>
            </a:r>
            <a:r>
              <a:rPr lang="en-US" altLang="ko-KR" dirty="0"/>
              <a:t>, </a:t>
            </a:r>
            <a:r>
              <a:rPr lang="ko-KR" altLang="en-US" dirty="0"/>
              <a:t>계산 절차 중요</a:t>
            </a:r>
            <a:endParaRPr lang="en-US" altLang="ko-KR" dirty="0"/>
          </a:p>
          <a:p>
            <a:pPr lvl="1"/>
            <a:r>
              <a:rPr lang="ko-KR" altLang="en-US" dirty="0"/>
              <a:t>현대의 프로그래밍</a:t>
            </a:r>
            <a:endParaRPr lang="en-US" altLang="ko-KR" dirty="0"/>
          </a:p>
          <a:p>
            <a:pPr lvl="2"/>
            <a:r>
              <a:rPr lang="ko-KR" altLang="en-US" dirty="0"/>
              <a:t>컴퓨터가 산업 전반에 활용</a:t>
            </a:r>
            <a:endParaRPr lang="en-US" altLang="ko-KR" dirty="0"/>
          </a:p>
          <a:p>
            <a:pPr lvl="2"/>
            <a:r>
              <a:rPr lang="ko-KR" altLang="en-US" dirty="0" err="1"/>
              <a:t>실세계에서</a:t>
            </a:r>
            <a:r>
              <a:rPr lang="ko-KR" altLang="en-US" dirty="0"/>
              <a:t> 발생하는 일을 프로그래밍</a:t>
            </a:r>
            <a:endParaRPr lang="en-US" altLang="ko-KR" dirty="0"/>
          </a:p>
          <a:p>
            <a:pPr lvl="2"/>
            <a:r>
              <a:rPr lang="ko-KR" altLang="en-US" dirty="0" err="1"/>
              <a:t>실세계에서는</a:t>
            </a:r>
            <a:r>
              <a:rPr lang="ko-KR" altLang="en-US" dirty="0"/>
              <a:t> 절차나 과정보다 물체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들의 상호 작용으로 묘사하는 것이 용이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중심적 언어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041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3062</TotalTime>
  <Words>5166</Words>
  <Application>Microsoft Office PowerPoint</Application>
  <PresentationFormat>화면 슬라이드 쇼(4:3)</PresentationFormat>
  <Paragraphs>936</Paragraphs>
  <Slides>68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HY나무L</vt:lpstr>
      <vt:lpstr>YDVYGOStd12</vt:lpstr>
      <vt:lpstr>돋움</vt:lpstr>
      <vt:lpstr>맑은 고딕</vt:lpstr>
      <vt:lpstr>Arial</vt:lpstr>
      <vt:lpstr>투명도</vt:lpstr>
      <vt:lpstr>(Intermediate) Java Programming  </vt:lpstr>
      <vt:lpstr>JAVA: CLASSES and OBJECTS</vt:lpstr>
      <vt:lpstr>세상 모든 것이 객체</vt:lpstr>
      <vt:lpstr>객체 지향 특성 : 캡슐화</vt:lpstr>
      <vt:lpstr>자바의 캡슐화</vt:lpstr>
      <vt:lpstr>객체 지향 특성 : 상속</vt:lpstr>
      <vt:lpstr>자바의 상속</vt:lpstr>
      <vt:lpstr>객체 지향의 특성 : 다형성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클래스 구성</vt:lpstr>
      <vt:lpstr>클래스 구성 설명</vt:lpstr>
      <vt:lpstr>객체 생성 및 접근</vt:lpstr>
      <vt:lpstr>PowerPoint 프레젠테이션</vt:lpstr>
      <vt:lpstr>예제 4-1 : Circle 클래스의 객체 생성 및 활용</vt:lpstr>
      <vt:lpstr>예제 4-2 : Rectangle 클래스 만들기 연습</vt:lpstr>
      <vt:lpstr>생성자 개념</vt:lpstr>
      <vt:lpstr>예제 4-3 : 두 개의 생성자를 가진 Circle 클래스</vt:lpstr>
      <vt:lpstr>생성자의 특징</vt:lpstr>
      <vt:lpstr>예제 4-4 : 생성자 선언 및 활용 연습</vt:lpstr>
      <vt:lpstr>기본 생성자</vt:lpstr>
      <vt:lpstr>기본 생성자가 자동 생성되지 않는 경우</vt:lpstr>
      <vt:lpstr>this 레퍼런스</vt:lpstr>
      <vt:lpstr>this가 필요한 경우</vt:lpstr>
      <vt:lpstr>객체 속에서의 this</vt:lpstr>
      <vt:lpstr>this()로 다른 생성자 호출</vt:lpstr>
      <vt:lpstr>this() 사용 실패 예</vt:lpstr>
      <vt:lpstr>예제 4-5 this()로 다른 생성자 호출</vt:lpstr>
      <vt:lpstr>객체의 치환</vt:lpstr>
      <vt:lpstr>객체 배열</vt:lpstr>
      <vt:lpstr>객체 배열 선언과 생성 과정</vt:lpstr>
      <vt:lpstr>예제 4-6 : Circle 객체 배열 만들기</vt:lpstr>
      <vt:lpstr>예제 4-7 : 객체 배열 만들기 연습</vt:lpstr>
      <vt:lpstr>메소드 형식</vt:lpstr>
      <vt:lpstr>인자 전달</vt:lpstr>
      <vt:lpstr>인자 전달 – 기본 타입의 값이 전달되는 경우</vt:lpstr>
      <vt:lpstr>인자 전달 – 객체가 전달되는 경우</vt:lpstr>
      <vt:lpstr>인자 전달 - 배열이 전달되는 경우</vt:lpstr>
      <vt:lpstr>예제 4-8 : 인자로 배열이 전달되는 예</vt:lpstr>
      <vt:lpstr>메소드 오버로딩</vt:lpstr>
      <vt:lpstr>오버로딩된 메소드 호출</vt:lpstr>
      <vt:lpstr>객체의 소멸과 가비지 컬렉션</vt:lpstr>
      <vt:lpstr>가비지 사례</vt:lpstr>
      <vt:lpstr>예제 4-9 : 가비지의 발생</vt:lpstr>
      <vt:lpstr>가비지 컬렉션</vt:lpstr>
      <vt:lpstr>접근 지정자 이해</vt:lpstr>
      <vt:lpstr>자바의 패키지 개념</vt:lpstr>
      <vt:lpstr>접근 지정자</vt:lpstr>
      <vt:lpstr>클래스 접근 지정</vt:lpstr>
      <vt:lpstr>멤버 접근 지정</vt:lpstr>
      <vt:lpstr>멤버 접근 지정자의 이해</vt:lpstr>
      <vt:lpstr>PowerPoint 프레젠테이션</vt:lpstr>
      <vt:lpstr>예제 4-10 : 멤버의 접근 지정자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static 멤버를 클래스 이름으로 접근하는 사례</vt:lpstr>
      <vt:lpstr>static의 활용</vt:lpstr>
      <vt:lpstr>예제 4-11 : static 멤버를 가진 Calc 클래스 작성</vt:lpstr>
      <vt:lpstr>static 메소드의 제약 조건 1</vt:lpstr>
      <vt:lpstr>static 메소드의 제약 조건 2</vt:lpstr>
      <vt:lpstr>예제 4-12 : static을 이용한 환율 계산기</vt:lpstr>
      <vt:lpstr>final 클래스와 메소드</vt:lpstr>
      <vt:lpstr>final 필드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(Intermediate) Java Programming</dc:title>
  <dc:creator>user</dc:creator>
  <cp:lastModifiedBy>박상일</cp:lastModifiedBy>
  <cp:revision>79</cp:revision>
  <dcterms:created xsi:type="dcterms:W3CDTF">2015-09-01T01:16:03Z</dcterms:created>
  <dcterms:modified xsi:type="dcterms:W3CDTF">2020-09-09T09:01:59Z</dcterms:modified>
</cp:coreProperties>
</file>